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15"/>
  </p:notesMasterIdLst>
  <p:sldIdLst>
    <p:sldId id="265" r:id="rId2"/>
    <p:sldId id="263" r:id="rId3"/>
    <p:sldId id="266" r:id="rId4"/>
    <p:sldId id="267" r:id="rId5"/>
    <p:sldId id="268" r:id="rId6"/>
    <p:sldId id="269" r:id="rId7"/>
    <p:sldId id="270" r:id="rId8"/>
    <p:sldId id="271" r:id="rId9"/>
    <p:sldId id="272" r:id="rId10"/>
    <p:sldId id="273" r:id="rId11"/>
    <p:sldId id="274" r:id="rId12"/>
    <p:sldId id="275" r:id="rId13"/>
    <p:sldId id="262"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3" autoAdjust="0"/>
    <p:restoredTop sz="71695" autoAdjust="0"/>
  </p:normalViewPr>
  <p:slideViewPr>
    <p:cSldViewPr>
      <p:cViewPr>
        <p:scale>
          <a:sx n="57" d="100"/>
          <a:sy n="57" d="100"/>
        </p:scale>
        <p:origin x="-1068"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1C9F28-92E1-40A0-992F-586894356ABB}" type="datetimeFigureOut">
              <a:rPr lang="en-GB" smtClean="0"/>
              <a:pPr/>
              <a:t>22/10/2014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8AA640-53B7-47D0-B6A7-EE6EBD9D4F6B}" type="slidenum">
              <a:rPr lang="en-GB" smtClean="0"/>
              <a:pPr/>
              <a:t>‹#›</a:t>
            </a:fld>
            <a:endParaRPr lang="en-GB"/>
          </a:p>
        </p:txBody>
      </p:sp>
    </p:spTree>
    <p:extLst>
      <p:ext uri="{BB962C8B-B14F-4D97-AF65-F5344CB8AC3E}">
        <p14:creationId xmlns:p14="http://schemas.microsoft.com/office/powerpoint/2010/main" val="1853723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Good morning. Today I’d like talk about flexibility</a:t>
            </a:r>
            <a:r>
              <a:rPr lang="en-US" sz="1200" kern="1200" baseline="0" dirty="0" smtClean="0">
                <a:solidFill>
                  <a:schemeClr val="tx1"/>
                </a:solidFill>
                <a:latin typeface="+mn-lt"/>
                <a:ea typeface="+mn-ea"/>
                <a:cs typeface="+mn-cs"/>
              </a:rPr>
              <a:t> in engineering design. What you see here </a:t>
            </a:r>
            <a:r>
              <a:rPr lang="en-US" sz="1200" kern="1200" dirty="0" err="1" smtClean="0">
                <a:solidFill>
                  <a:schemeClr val="tx1"/>
                </a:solidFill>
                <a:latin typeface="+mn-lt"/>
                <a:ea typeface="+mn-ea"/>
                <a:cs typeface="+mn-cs"/>
              </a:rPr>
              <a:t>Alcántara</a:t>
            </a:r>
            <a:r>
              <a:rPr lang="en-US" sz="1200" kern="1200" dirty="0" smtClean="0">
                <a:solidFill>
                  <a:schemeClr val="tx1"/>
                </a:solidFill>
                <a:latin typeface="+mn-lt"/>
                <a:ea typeface="+mn-ea"/>
                <a:cs typeface="+mn-cs"/>
              </a:rPr>
              <a:t> Bridge, Spain. The impressive thing about this Roman bridge is that, despite the fact it has been built 2000 years ago for horses and coaches to pass over, it is (like many others of its kind) still used in modern times, sometimes for cars to drive over. This tells us that the infrastructures are long-lasting structures that lives beyond what we imagine is possible or probable.</a:t>
            </a:r>
            <a:endParaRPr lang="en-US" dirty="0"/>
          </a:p>
        </p:txBody>
      </p:sp>
      <p:sp>
        <p:nvSpPr>
          <p:cNvPr id="4" name="Slide Number Placeholder 3"/>
          <p:cNvSpPr>
            <a:spLocks noGrp="1"/>
          </p:cNvSpPr>
          <p:nvPr>
            <p:ph type="sldNum" sz="quarter" idx="10"/>
          </p:nvPr>
        </p:nvSpPr>
        <p:spPr/>
        <p:txBody>
          <a:bodyPr/>
          <a:lstStyle/>
          <a:p>
            <a:fld id="{B38AA640-53B7-47D0-B6A7-EE6EBD9D4F6B}" type="slidenum">
              <a:rPr lang="en-GB" smtClean="0"/>
              <a:pPr/>
              <a:t>1</a:t>
            </a:fld>
            <a:endParaRPr lang="en-GB"/>
          </a:p>
        </p:txBody>
      </p:sp>
    </p:spTree>
    <p:extLst>
      <p:ext uri="{BB962C8B-B14F-4D97-AF65-F5344CB8AC3E}">
        <p14:creationId xmlns:p14="http://schemas.microsoft.com/office/powerpoint/2010/main" val="2057512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1000 simulation for each design approach allows to build probability distributions of costs.</a:t>
            </a:r>
            <a:r>
              <a:rPr lang="en-US" sz="1200" kern="1200" baseline="0" dirty="0" smtClean="0">
                <a:solidFill>
                  <a:schemeClr val="tx1"/>
                </a:solidFill>
                <a:latin typeface="+mn-lt"/>
                <a:ea typeface="+mn-ea"/>
                <a:cs typeface="+mn-cs"/>
              </a:rPr>
              <a:t> T</a:t>
            </a:r>
            <a:r>
              <a:rPr lang="en-US" sz="1200" kern="1200" dirty="0" smtClean="0">
                <a:solidFill>
                  <a:schemeClr val="tx1"/>
                </a:solidFill>
                <a:latin typeface="+mn-lt"/>
                <a:ea typeface="+mn-ea"/>
                <a:cs typeface="+mn-cs"/>
              </a:rPr>
              <a:t>he most probable total cost in 50 years of the combined cost for building construction, heating and cooling is estimated to be £2,136,830 in net present value (NPV) against the £2,192,870 of the All Initial investment approach and the 2,254,820 of the No Initial investment one. This result is due to the possibility offered by the flexible approach to operate the investment when it is needed and not before, making substantial savings in the use of capital.</a:t>
            </a:r>
            <a:endParaRPr lang="en-US" dirty="0" smtClean="0"/>
          </a:p>
        </p:txBody>
      </p:sp>
      <p:sp>
        <p:nvSpPr>
          <p:cNvPr id="4" name="Slide Number Placeholder 3"/>
          <p:cNvSpPr>
            <a:spLocks noGrp="1"/>
          </p:cNvSpPr>
          <p:nvPr>
            <p:ph type="sldNum" sz="quarter" idx="10"/>
          </p:nvPr>
        </p:nvSpPr>
        <p:spPr/>
        <p:txBody>
          <a:bodyPr/>
          <a:lstStyle/>
          <a:p>
            <a:fld id="{B38AA640-53B7-47D0-B6A7-EE6EBD9D4F6B}" type="slidenum">
              <a:rPr lang="en-GB" smtClean="0"/>
              <a:pPr/>
              <a:t>10</a:t>
            </a:fld>
            <a:endParaRPr lang="en-GB"/>
          </a:p>
        </p:txBody>
      </p:sp>
    </p:spTree>
    <p:extLst>
      <p:ext uri="{BB962C8B-B14F-4D97-AF65-F5344CB8AC3E}">
        <p14:creationId xmlns:p14="http://schemas.microsoft.com/office/powerpoint/2010/main" val="371482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Is that always the case? No. After having </a:t>
            </a:r>
            <a:r>
              <a:rPr lang="en-US" sz="1200" kern="1200" dirty="0" err="1" smtClean="0">
                <a:solidFill>
                  <a:schemeClr val="tx1"/>
                </a:solidFill>
                <a:latin typeface="+mn-lt"/>
                <a:ea typeface="+mn-ea"/>
                <a:cs typeface="+mn-cs"/>
              </a:rPr>
              <a:t>analysed</a:t>
            </a:r>
            <a:r>
              <a:rPr lang="en-US" sz="1200" kern="1200" dirty="0" smtClean="0">
                <a:solidFill>
                  <a:schemeClr val="tx1"/>
                </a:solidFill>
                <a:latin typeface="+mn-lt"/>
                <a:ea typeface="+mn-ea"/>
                <a:cs typeface="+mn-cs"/>
              </a:rPr>
              <a:t> the results, five sensitivity analyses were also conducted to test the system response under a wider range of conditions. Some of the most interesting results of the analysis show that the Flexible approach is not always the best one. Indeed, either by reducing the performance of the system, or by eliminating the incentives from the prevision, or by inserting some </a:t>
            </a:r>
            <a:r>
              <a:rPr lang="en-US" sz="1200" kern="1200" dirty="0" err="1" smtClean="0">
                <a:solidFill>
                  <a:schemeClr val="tx1"/>
                </a:solidFill>
                <a:latin typeface="+mn-lt"/>
                <a:ea typeface="+mn-ea"/>
                <a:cs typeface="+mn-cs"/>
              </a:rPr>
              <a:t>behavioural</a:t>
            </a:r>
            <a:r>
              <a:rPr lang="en-US" sz="1200" kern="1200" dirty="0" smtClean="0">
                <a:solidFill>
                  <a:schemeClr val="tx1"/>
                </a:solidFill>
                <a:latin typeface="+mn-lt"/>
                <a:ea typeface="+mn-ea"/>
                <a:cs typeface="+mn-cs"/>
              </a:rPr>
              <a:t> randomness of investors, that is no longer the case.</a:t>
            </a:r>
            <a:endParaRPr lang="en-US" dirty="0" smtClean="0"/>
          </a:p>
          <a:p>
            <a:endParaRPr lang="en-US" dirty="0"/>
          </a:p>
        </p:txBody>
      </p:sp>
      <p:sp>
        <p:nvSpPr>
          <p:cNvPr id="4" name="Slide Number Placeholder 3"/>
          <p:cNvSpPr>
            <a:spLocks noGrp="1"/>
          </p:cNvSpPr>
          <p:nvPr>
            <p:ph type="sldNum" sz="quarter" idx="10"/>
          </p:nvPr>
        </p:nvSpPr>
        <p:spPr/>
        <p:txBody>
          <a:bodyPr/>
          <a:lstStyle/>
          <a:p>
            <a:fld id="{B38AA640-53B7-47D0-B6A7-EE6EBD9D4F6B}" type="slidenum">
              <a:rPr lang="en-GB" smtClean="0"/>
              <a:pPr/>
              <a:t>11</a:t>
            </a:fld>
            <a:endParaRPr lang="en-GB"/>
          </a:p>
        </p:txBody>
      </p:sp>
    </p:spTree>
    <p:extLst>
      <p:ext uri="{BB962C8B-B14F-4D97-AF65-F5344CB8AC3E}">
        <p14:creationId xmlns:p14="http://schemas.microsoft.com/office/powerpoint/2010/main" val="784306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As for the Roman Bridge in </a:t>
            </a:r>
            <a:r>
              <a:rPr lang="en-US" sz="1200" kern="1200" baseline="0" dirty="0" err="1" smtClean="0">
                <a:solidFill>
                  <a:schemeClr val="tx1"/>
                </a:solidFill>
                <a:latin typeface="+mn-lt"/>
                <a:ea typeface="+mn-ea"/>
                <a:cs typeface="+mn-cs"/>
              </a:rPr>
              <a:t>Alcantara</a:t>
            </a:r>
            <a:r>
              <a:rPr lang="en-US" sz="1200" kern="1200" baseline="0" dirty="0" smtClean="0">
                <a:solidFill>
                  <a:schemeClr val="tx1"/>
                </a:solidFill>
                <a:latin typeface="+mn-lt"/>
                <a:ea typeface="+mn-ea"/>
                <a:cs typeface="+mn-cs"/>
              </a:rPr>
              <a:t>, also GSHP system and other type of infrastructure last for a long time in which they are subject to uncertainty. In most cases a flexible design is a good strategy for operating initial investment that allow to deal with unknown and unpredictable future, but not always.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variability of the output depending on conditions seems to suggest the need that</a:t>
            </a:r>
            <a:r>
              <a:rPr lang="en-US" sz="1200" kern="1200" baseline="0" dirty="0" smtClean="0">
                <a:solidFill>
                  <a:schemeClr val="tx1"/>
                </a:solidFill>
                <a:latin typeface="+mn-lt"/>
                <a:ea typeface="+mn-ea"/>
                <a:cs typeface="+mn-cs"/>
              </a:rPr>
              <a:t> suggest </a:t>
            </a:r>
            <a:r>
              <a:rPr lang="en-US" sz="1200" kern="1200" dirty="0" smtClean="0">
                <a:solidFill>
                  <a:schemeClr val="tx1"/>
                </a:solidFill>
                <a:latin typeface="+mn-lt"/>
                <a:ea typeface="+mn-ea"/>
                <a:cs typeface="+mn-cs"/>
              </a:rPr>
              <a:t>the best initial strategy approach considering</a:t>
            </a:r>
            <a:r>
              <a:rPr lang="en-US" sz="1200" kern="1200" baseline="0" dirty="0" smtClean="0">
                <a:solidFill>
                  <a:schemeClr val="tx1"/>
                </a:solidFill>
                <a:latin typeface="+mn-lt"/>
                <a:ea typeface="+mn-ea"/>
                <a:cs typeface="+mn-cs"/>
              </a:rPr>
              <a:t> uncertainty through all the life cycle</a:t>
            </a:r>
            <a:r>
              <a:rPr lang="en-US" sz="1200" kern="1200" dirty="0" smtClean="0">
                <a:solidFill>
                  <a:schemeClr val="tx1"/>
                </a:solidFill>
                <a:latin typeface="+mn-lt"/>
                <a:ea typeface="+mn-ea"/>
                <a:cs typeface="+mn-cs"/>
              </a:rPr>
              <a:t>. As our knowledge on</a:t>
            </a:r>
            <a:r>
              <a:rPr lang="en-US" sz="1200" kern="1200" baseline="0" dirty="0" smtClean="0">
                <a:solidFill>
                  <a:schemeClr val="tx1"/>
                </a:solidFill>
                <a:latin typeface="+mn-lt"/>
                <a:ea typeface="+mn-ea"/>
                <a:cs typeface="+mn-cs"/>
              </a:rPr>
              <a:t> the set of conditions in which we operate changes from case by case there is a clear need for evaluating each case through a solid method that simulates the the most likely future condition in the long term and allows comparison between alternatives.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Design approach evaluation in light of an uncertain future conditions is what the new CSIC method proposes.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38AA640-53B7-47D0-B6A7-EE6EBD9D4F6B}" type="slidenum">
              <a:rPr lang="en-GB" smtClean="0"/>
              <a:pPr/>
              <a:t>12</a:t>
            </a:fld>
            <a:endParaRPr lang="en-GB"/>
          </a:p>
        </p:txBody>
      </p:sp>
    </p:spTree>
    <p:extLst>
      <p:ext uri="{BB962C8B-B14F-4D97-AF65-F5344CB8AC3E}">
        <p14:creationId xmlns:p14="http://schemas.microsoft.com/office/powerpoint/2010/main" val="3894067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Thank you!</a:t>
            </a:r>
          </a:p>
          <a:p>
            <a:endParaRPr lang="en-US" dirty="0"/>
          </a:p>
        </p:txBody>
      </p:sp>
      <p:sp>
        <p:nvSpPr>
          <p:cNvPr id="4" name="Slide Number Placeholder 3"/>
          <p:cNvSpPr>
            <a:spLocks noGrp="1"/>
          </p:cNvSpPr>
          <p:nvPr>
            <p:ph type="sldNum" sz="quarter" idx="10"/>
          </p:nvPr>
        </p:nvSpPr>
        <p:spPr/>
        <p:txBody>
          <a:bodyPr/>
          <a:lstStyle/>
          <a:p>
            <a:fld id="{B38AA640-53B7-47D0-B6A7-EE6EBD9D4F6B}" type="slidenum">
              <a:rPr lang="en-GB" smtClean="0"/>
              <a:pPr/>
              <a:t>13</a:t>
            </a:fld>
            <a:endParaRPr lang="en-GB"/>
          </a:p>
        </p:txBody>
      </p:sp>
    </p:spTree>
    <p:extLst>
      <p:ext uri="{BB962C8B-B14F-4D97-AF65-F5344CB8AC3E}">
        <p14:creationId xmlns:p14="http://schemas.microsoft.com/office/powerpoint/2010/main" val="4038571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As infrastructures live for a long period of time, decisions taken in the early stages of design are critical. Flexibility in this sense can be largely beneficial because, despite requiring an initial investment, it potentially allows big savings in the running costs. All</a:t>
            </a:r>
            <a:r>
              <a:rPr lang="en-US" sz="1200" kern="1200" baseline="0" dirty="0" smtClean="0">
                <a:solidFill>
                  <a:schemeClr val="tx1"/>
                </a:solidFill>
                <a:latin typeface="+mn-lt"/>
                <a:ea typeface="+mn-ea"/>
                <a:cs typeface="+mn-cs"/>
              </a:rPr>
              <a:t> those that is approaching an investment should always consider which is the most cost effective solution in the long run and not just as initial investment.</a:t>
            </a:r>
            <a:endParaRPr lang="en-US" dirty="0"/>
          </a:p>
        </p:txBody>
      </p:sp>
      <p:sp>
        <p:nvSpPr>
          <p:cNvPr id="4" name="Slide Number Placeholder 3"/>
          <p:cNvSpPr>
            <a:spLocks noGrp="1"/>
          </p:cNvSpPr>
          <p:nvPr>
            <p:ph type="sldNum" sz="quarter" idx="10"/>
          </p:nvPr>
        </p:nvSpPr>
        <p:spPr/>
        <p:txBody>
          <a:bodyPr/>
          <a:lstStyle/>
          <a:p>
            <a:fld id="{B38AA640-53B7-47D0-B6A7-EE6EBD9D4F6B}" type="slidenum">
              <a:rPr lang="en-GB" smtClean="0"/>
              <a:pPr/>
              <a:t>2</a:t>
            </a:fld>
            <a:endParaRPr lang="en-GB"/>
          </a:p>
        </p:txBody>
      </p:sp>
    </p:spTree>
    <p:extLst>
      <p:ext uri="{BB962C8B-B14F-4D97-AF65-F5344CB8AC3E}">
        <p14:creationId xmlns:p14="http://schemas.microsoft.com/office/powerpoint/2010/main" val="1988070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Flexibility has been applied also to engineering</a:t>
            </a:r>
            <a:r>
              <a:rPr lang="en-US" baseline="0" dirty="0" smtClean="0"/>
              <a:t> design. </a:t>
            </a:r>
            <a:r>
              <a:rPr lang="en-GB" sz="1200" dirty="0" smtClean="0"/>
              <a:t>The Health Care Service Corporation building in Chicago has been built</a:t>
            </a:r>
            <a:r>
              <a:rPr lang="en-GB" sz="1200" baseline="0" dirty="0" smtClean="0"/>
              <a:t> with bigger foundation than needed for possible expansion in stores.</a:t>
            </a:r>
            <a:r>
              <a:rPr lang="en-US" sz="1200" kern="1200" dirty="0" smtClean="0">
                <a:solidFill>
                  <a:schemeClr val="tx1"/>
                </a:solidFill>
                <a:latin typeface="+mn-lt"/>
                <a:ea typeface="+mn-ea"/>
                <a:cs typeface="+mn-cs"/>
              </a:rPr>
              <a:t> Vertical Expansion Project completed in 2010 expanded the building from 33 to 57 stories. This was a big saving for the owner that expanded the capacity just when needed avoiding both to pay interests</a:t>
            </a:r>
            <a:r>
              <a:rPr lang="en-US" sz="1200" kern="1200" baseline="0" dirty="0" smtClean="0">
                <a:solidFill>
                  <a:schemeClr val="tx1"/>
                </a:solidFill>
                <a:latin typeface="+mn-lt"/>
                <a:ea typeface="+mn-ea"/>
                <a:cs typeface="+mn-cs"/>
              </a:rPr>
              <a:t> for unnecessary years and avoiding also the risk of a large initial investment for future needs that might never materialize. </a:t>
            </a:r>
            <a:r>
              <a:rPr lang="en-GB" sz="1200" dirty="0" smtClean="0"/>
              <a:t>The Health Care Service Corporation here did an,</a:t>
            </a:r>
            <a:r>
              <a:rPr lang="en-GB" sz="1200" baseline="0" dirty="0" smtClean="0"/>
              <a:t> effective, cost efficient and low-risk investment.</a:t>
            </a:r>
            <a:endParaRPr lang="en-US" dirty="0"/>
          </a:p>
        </p:txBody>
      </p:sp>
      <p:sp>
        <p:nvSpPr>
          <p:cNvPr id="4" name="Slide Number Placeholder 3"/>
          <p:cNvSpPr>
            <a:spLocks noGrp="1"/>
          </p:cNvSpPr>
          <p:nvPr>
            <p:ph type="sldNum" sz="quarter" idx="10"/>
          </p:nvPr>
        </p:nvSpPr>
        <p:spPr/>
        <p:txBody>
          <a:bodyPr/>
          <a:lstStyle/>
          <a:p>
            <a:fld id="{B38AA640-53B7-47D0-B6A7-EE6EBD9D4F6B}" type="slidenum">
              <a:rPr lang="en-GB" smtClean="0"/>
              <a:pPr/>
              <a:t>3</a:t>
            </a:fld>
            <a:endParaRPr lang="en-GB"/>
          </a:p>
        </p:txBody>
      </p:sp>
    </p:spTree>
    <p:extLst>
      <p:ext uri="{BB962C8B-B14F-4D97-AF65-F5344CB8AC3E}">
        <p14:creationId xmlns:p14="http://schemas.microsoft.com/office/powerpoint/2010/main" val="3076319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Verical</a:t>
            </a:r>
            <a:r>
              <a:rPr lang="en-US" sz="1200" kern="1200" dirty="0" smtClean="0">
                <a:solidFill>
                  <a:schemeClr val="tx1"/>
                </a:solidFill>
                <a:latin typeface="+mn-lt"/>
                <a:ea typeface="+mn-ea"/>
                <a:cs typeface="+mn-cs"/>
              </a:rPr>
              <a:t> expansion is not the only possibility for applying flexible design</a:t>
            </a:r>
            <a:r>
              <a:rPr lang="en-US" sz="1200" kern="1200" baseline="0" dirty="0" smtClean="0">
                <a:solidFill>
                  <a:schemeClr val="tx1"/>
                </a:solidFill>
                <a:latin typeface="+mn-lt"/>
                <a:ea typeface="+mn-ea"/>
                <a:cs typeface="+mn-cs"/>
              </a:rPr>
              <a:t> to deal with uncertainty over future. </a:t>
            </a:r>
            <a:r>
              <a:rPr lang="en-US" sz="1200" kern="1200" dirty="0" smtClean="0">
                <a:solidFill>
                  <a:schemeClr val="tx1"/>
                </a:solidFill>
                <a:latin typeface="+mn-lt"/>
                <a:ea typeface="+mn-ea"/>
                <a:cs typeface="+mn-cs"/>
              </a:rPr>
              <a:t>With the current keen emphasis on renewable energy sources, the integration of a geo thermal heat pump system into a new office building, certainly represents a relevant example of infrastructure integration. In GSHP a flexible approach can be very beneficial, as a system of this type,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 most cases (and depending on the building shape on the land) requires to drill some of the bars under the building. For this reason the initial investment on it is crucial.</a:t>
            </a:r>
            <a:endParaRPr lang="en-US" dirty="0"/>
          </a:p>
        </p:txBody>
      </p:sp>
      <p:sp>
        <p:nvSpPr>
          <p:cNvPr id="4" name="Slide Number Placeholder 3"/>
          <p:cNvSpPr>
            <a:spLocks noGrp="1"/>
          </p:cNvSpPr>
          <p:nvPr>
            <p:ph type="sldNum" sz="quarter" idx="10"/>
          </p:nvPr>
        </p:nvSpPr>
        <p:spPr/>
        <p:txBody>
          <a:bodyPr/>
          <a:lstStyle/>
          <a:p>
            <a:fld id="{B38AA640-53B7-47D0-B6A7-EE6EBD9D4F6B}" type="slidenum">
              <a:rPr lang="en-GB" smtClean="0"/>
              <a:pPr/>
              <a:t>4</a:t>
            </a:fld>
            <a:endParaRPr lang="en-GB"/>
          </a:p>
        </p:txBody>
      </p:sp>
    </p:spTree>
    <p:extLst>
      <p:ext uri="{BB962C8B-B14F-4D97-AF65-F5344CB8AC3E}">
        <p14:creationId xmlns:p14="http://schemas.microsoft.com/office/powerpoint/2010/main" val="3132985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method has been developed</a:t>
            </a:r>
            <a:r>
              <a:rPr lang="en-US" sz="1200" kern="1200" baseline="0" dirty="0" smtClean="0">
                <a:solidFill>
                  <a:schemeClr val="tx1"/>
                </a:solidFill>
                <a:latin typeface="+mn-lt"/>
                <a:ea typeface="+mn-ea"/>
                <a:cs typeface="+mn-cs"/>
              </a:rPr>
              <a:t> at CSIC </a:t>
            </a:r>
            <a:r>
              <a:rPr lang="en-US" sz="1200" b="1" kern="1200" baseline="0" dirty="0" smtClean="0">
                <a:solidFill>
                  <a:schemeClr val="tx1"/>
                </a:solidFill>
                <a:latin typeface="+mn-lt"/>
                <a:ea typeface="+mn-ea"/>
                <a:cs typeface="+mn-cs"/>
              </a:rPr>
              <a:t>- in line with the vision of reducing management costs through whole life approach – </a:t>
            </a:r>
            <a:r>
              <a:rPr lang="en-US" sz="1200" kern="1200" baseline="0" dirty="0" smtClean="0">
                <a:solidFill>
                  <a:schemeClr val="tx1"/>
                </a:solidFill>
                <a:latin typeface="+mn-lt"/>
                <a:ea typeface="+mn-ea"/>
                <a:cs typeface="+mn-cs"/>
              </a:rPr>
              <a:t>to evaluate the best initial investment strategy for infrastructure integration and a </a:t>
            </a:r>
            <a:r>
              <a:rPr lang="en-US" sz="1200" kern="1200" dirty="0" smtClean="0">
                <a:solidFill>
                  <a:schemeClr val="tx1"/>
                </a:solidFill>
                <a:latin typeface="+mn-lt"/>
                <a:ea typeface="+mn-ea"/>
                <a:cs typeface="+mn-cs"/>
              </a:rPr>
              <a:t> test has been run on the</a:t>
            </a:r>
            <a:r>
              <a:rPr lang="en-US" sz="1200" kern="1200" baseline="0" dirty="0" smtClean="0">
                <a:solidFill>
                  <a:schemeClr val="tx1"/>
                </a:solidFill>
                <a:latin typeface="+mn-lt"/>
                <a:ea typeface="+mn-ea"/>
                <a:cs typeface="+mn-cs"/>
              </a:rPr>
              <a:t> integration of a GSHP system into a new building. The </a:t>
            </a:r>
            <a:r>
              <a:rPr lang="en-US" sz="1200" kern="1200" dirty="0" smtClean="0">
                <a:solidFill>
                  <a:schemeClr val="tx1"/>
                </a:solidFill>
                <a:latin typeface="+mn-lt"/>
                <a:ea typeface="+mn-ea"/>
                <a:cs typeface="+mn-cs"/>
              </a:rPr>
              <a:t>total costs of three design scenarios were compared over 50 years: All initial with all the system installed in </a:t>
            </a:r>
            <a:r>
              <a:rPr lang="en-US" sz="1200" kern="1200" dirty="0" err="1" smtClean="0">
                <a:solidFill>
                  <a:schemeClr val="tx1"/>
                </a:solidFill>
                <a:latin typeface="+mn-lt"/>
                <a:ea typeface="+mn-ea"/>
                <a:cs typeface="+mn-cs"/>
              </a:rPr>
              <a:t>cinstruction</a:t>
            </a:r>
            <a:r>
              <a:rPr lang="en-US" sz="1200" kern="1200" dirty="0" smtClean="0">
                <a:solidFill>
                  <a:schemeClr val="tx1"/>
                </a:solidFill>
                <a:latin typeface="+mn-lt"/>
                <a:ea typeface="+mn-ea"/>
                <a:cs typeface="+mn-cs"/>
              </a:rPr>
              <a:t>, a second with no GSHP system installed and a third with a flexible investment (some bars at the beginning, under the building, and the possibility to integrate it in future if required). Which is the best solution? It depends…</a:t>
            </a:r>
            <a:endParaRPr lang="en-US" dirty="0" smtClean="0"/>
          </a:p>
          <a:p>
            <a:endParaRPr lang="en-US" dirty="0"/>
          </a:p>
        </p:txBody>
      </p:sp>
      <p:sp>
        <p:nvSpPr>
          <p:cNvPr id="4" name="Slide Number Placeholder 3"/>
          <p:cNvSpPr>
            <a:spLocks noGrp="1"/>
          </p:cNvSpPr>
          <p:nvPr>
            <p:ph type="sldNum" sz="quarter" idx="10"/>
          </p:nvPr>
        </p:nvSpPr>
        <p:spPr/>
        <p:txBody>
          <a:bodyPr/>
          <a:lstStyle/>
          <a:p>
            <a:fld id="{B38AA640-53B7-47D0-B6A7-EE6EBD9D4F6B}" type="slidenum">
              <a:rPr lang="en-GB" smtClean="0"/>
              <a:pPr/>
              <a:t>5</a:t>
            </a:fld>
            <a:endParaRPr lang="en-GB"/>
          </a:p>
        </p:txBody>
      </p:sp>
    </p:spTree>
    <p:extLst>
      <p:ext uri="{BB962C8B-B14F-4D97-AF65-F5344CB8AC3E}">
        <p14:creationId xmlns:p14="http://schemas.microsoft.com/office/powerpoint/2010/main" val="1792598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It depends on many variables: from the energy prices and demand as well as from the performances of the system in the context of where it is installed. All these conditions are variable and a the method proposed by the CSIC aims</a:t>
            </a:r>
            <a:r>
              <a:rPr lang="en-US" sz="1200" kern="1200" baseline="0" dirty="0" smtClean="0">
                <a:solidFill>
                  <a:schemeClr val="tx1"/>
                </a:solidFill>
                <a:latin typeface="+mn-lt"/>
                <a:ea typeface="+mn-ea"/>
                <a:cs typeface="+mn-cs"/>
              </a:rPr>
              <a:t> to</a:t>
            </a:r>
            <a:r>
              <a:rPr lang="en-US" sz="1200" kern="1200" dirty="0" smtClean="0">
                <a:solidFill>
                  <a:schemeClr val="tx1"/>
                </a:solidFill>
                <a:latin typeface="+mn-lt"/>
                <a:ea typeface="+mn-ea"/>
                <a:cs typeface="+mn-cs"/>
              </a:rPr>
              <a:t> suggest which design solution is trusted to be most successful under uncertain conditions,</a:t>
            </a:r>
            <a:r>
              <a:rPr lang="en-US" sz="1200" kern="1200" baseline="0" dirty="0" smtClean="0">
                <a:solidFill>
                  <a:schemeClr val="tx1"/>
                </a:solidFill>
                <a:latin typeface="+mn-lt"/>
                <a:ea typeface="+mn-ea"/>
                <a:cs typeface="+mn-cs"/>
              </a:rPr>
              <a:t> through simulations based on </a:t>
            </a:r>
            <a:r>
              <a:rPr lang="en-US" sz="1200" kern="1200" dirty="0" smtClean="0">
                <a:solidFill>
                  <a:schemeClr val="tx1"/>
                </a:solidFill>
                <a:latin typeface="+mn-lt"/>
                <a:ea typeface="+mn-ea"/>
                <a:cs typeface="+mn-cs"/>
              </a:rPr>
              <a:t>randomness modeling of variables.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38AA640-53B7-47D0-B6A7-EE6EBD9D4F6B}" type="slidenum">
              <a:rPr lang="en-GB" smtClean="0"/>
              <a:pPr/>
              <a:t>6</a:t>
            </a:fld>
            <a:endParaRPr lang="en-GB"/>
          </a:p>
        </p:txBody>
      </p:sp>
    </p:spTree>
    <p:extLst>
      <p:ext uri="{BB962C8B-B14F-4D97-AF65-F5344CB8AC3E}">
        <p14:creationId xmlns:p14="http://schemas.microsoft.com/office/powerpoint/2010/main" val="1088903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first step of our method is the randomness </a:t>
            </a:r>
            <a:r>
              <a:rPr lang="en-US" sz="1200" kern="1200" dirty="0" err="1" smtClean="0">
                <a:solidFill>
                  <a:schemeClr val="tx1"/>
                </a:solidFill>
                <a:latin typeface="+mn-lt"/>
                <a:ea typeface="+mn-ea"/>
                <a:cs typeface="+mn-cs"/>
              </a:rPr>
              <a:t>modelling</a:t>
            </a:r>
            <a:r>
              <a:rPr lang="en-US" sz="1200" kern="1200" dirty="0" smtClean="0">
                <a:solidFill>
                  <a:schemeClr val="tx1"/>
                </a:solidFill>
                <a:latin typeface="+mn-lt"/>
                <a:ea typeface="+mn-ea"/>
                <a:cs typeface="+mn-cs"/>
              </a:rPr>
              <a:t>. Predictions of all variables are taken from various sources: price of gas and electricity were assigned according to predictions of the National Grid (2011), the demand both for heating and cooling according to estimations from </a:t>
            </a:r>
            <a:r>
              <a:rPr lang="en-US" sz="1200" kern="1200" dirty="0" err="1" smtClean="0">
                <a:solidFill>
                  <a:schemeClr val="tx1"/>
                </a:solidFill>
                <a:latin typeface="+mn-lt"/>
                <a:ea typeface="+mn-ea"/>
                <a:cs typeface="+mn-cs"/>
              </a:rPr>
              <a:t>GIEnergy</a:t>
            </a:r>
            <a:r>
              <a:rPr lang="en-US" sz="1200" kern="1200" dirty="0" smtClean="0">
                <a:solidFill>
                  <a:schemeClr val="tx1"/>
                </a:solidFill>
                <a:latin typeface="+mn-lt"/>
                <a:ea typeface="+mn-ea"/>
                <a:cs typeface="+mn-cs"/>
              </a:rPr>
              <a:t> and from the ASHRAE, the COP was given according to the characteristics of the soil in London (2.95 on average). All the prevision were taken as mean value and a degree of uncertainty was modeled around these.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38AA640-53B7-47D0-B6A7-EE6EBD9D4F6B}" type="slidenum">
              <a:rPr lang="en-GB" smtClean="0"/>
              <a:pPr/>
              <a:t>7</a:t>
            </a:fld>
            <a:endParaRPr lang="en-GB"/>
          </a:p>
        </p:txBody>
      </p:sp>
    </p:spTree>
    <p:extLst>
      <p:ext uri="{BB962C8B-B14F-4D97-AF65-F5344CB8AC3E}">
        <p14:creationId xmlns:p14="http://schemas.microsoft.com/office/powerpoint/2010/main" val="2621046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Uncertainty modeled were than simulated 1000 times using the Monte Carlo method </a:t>
            </a:r>
            <a:r>
              <a:rPr lang="en-US" sz="1200" b="1" kern="1200" dirty="0" smtClean="0">
                <a:solidFill>
                  <a:schemeClr val="tx1"/>
                </a:solidFill>
                <a:latin typeface="+mn-lt"/>
                <a:ea typeface="+mn-ea"/>
                <a:cs typeface="+mn-cs"/>
              </a:rPr>
              <a:t>–</a:t>
            </a:r>
            <a:r>
              <a:rPr lang="en-US" sz="1200" b="1" kern="1200" baseline="0" dirty="0" smtClean="0">
                <a:solidFill>
                  <a:schemeClr val="tx1"/>
                </a:solidFill>
                <a:latin typeface="+mn-lt"/>
                <a:ea typeface="+mn-ea"/>
                <a:cs typeface="+mn-cs"/>
              </a:rPr>
              <a:t> a stochastic operation to estimate deterministic values out of probability distribution - </a:t>
            </a:r>
            <a:r>
              <a:rPr lang="en-US" sz="1200" kern="1200" dirty="0" smtClean="0">
                <a:solidFill>
                  <a:schemeClr val="tx1"/>
                </a:solidFill>
                <a:latin typeface="+mn-lt"/>
                <a:ea typeface="+mn-ea"/>
                <a:cs typeface="+mn-cs"/>
              </a:rPr>
              <a:t>to convert the probability distributions in deterministic values and simulate 50 years of performance of the plants.</a:t>
            </a:r>
            <a:endParaRPr lang="en-US" dirty="0" smtClean="0"/>
          </a:p>
          <a:p>
            <a:endParaRPr lang="en-US" dirty="0"/>
          </a:p>
        </p:txBody>
      </p:sp>
      <p:sp>
        <p:nvSpPr>
          <p:cNvPr id="4" name="Slide Number Placeholder 3"/>
          <p:cNvSpPr>
            <a:spLocks noGrp="1"/>
          </p:cNvSpPr>
          <p:nvPr>
            <p:ph type="sldNum" sz="quarter" idx="10"/>
          </p:nvPr>
        </p:nvSpPr>
        <p:spPr/>
        <p:txBody>
          <a:bodyPr/>
          <a:lstStyle/>
          <a:p>
            <a:fld id="{B38AA640-53B7-47D0-B6A7-EE6EBD9D4F6B}" type="slidenum">
              <a:rPr lang="en-GB" smtClean="0"/>
              <a:pPr/>
              <a:t>8</a:t>
            </a:fld>
            <a:endParaRPr lang="en-GB"/>
          </a:p>
        </p:txBody>
      </p:sp>
    </p:spTree>
    <p:extLst>
      <p:ext uri="{BB962C8B-B14F-4D97-AF65-F5344CB8AC3E}">
        <p14:creationId xmlns:p14="http://schemas.microsoft.com/office/powerpoint/2010/main" val="131282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After having defined the trigger conditions for investors, the annual running cost and the opportunity for eventual investments were computed for 50 years - based on the assumption for investments as well as on: energy demand and costs and on the COP - leading to a simulated total cost for the time period, by applying the Monte Carlo Method. The results</a:t>
            </a:r>
            <a:r>
              <a:rPr lang="en-US" sz="1200" kern="1200" baseline="0" dirty="0" smtClean="0">
                <a:solidFill>
                  <a:schemeClr val="tx1"/>
                </a:solidFill>
                <a:latin typeface="+mn-lt"/>
                <a:ea typeface="+mn-ea"/>
                <a:cs typeface="+mn-cs"/>
              </a:rPr>
              <a:t> of each simulation is a the total cost of the investment over 50 years under the defined conditions.</a:t>
            </a:r>
            <a:endParaRPr lang="en-US" dirty="0" smtClean="0"/>
          </a:p>
          <a:p>
            <a:endParaRPr lang="en-US" dirty="0"/>
          </a:p>
        </p:txBody>
      </p:sp>
      <p:sp>
        <p:nvSpPr>
          <p:cNvPr id="4" name="Slide Number Placeholder 3"/>
          <p:cNvSpPr>
            <a:spLocks noGrp="1"/>
          </p:cNvSpPr>
          <p:nvPr>
            <p:ph type="sldNum" sz="quarter" idx="10"/>
          </p:nvPr>
        </p:nvSpPr>
        <p:spPr/>
        <p:txBody>
          <a:bodyPr/>
          <a:lstStyle/>
          <a:p>
            <a:fld id="{B38AA640-53B7-47D0-B6A7-EE6EBD9D4F6B}" type="slidenum">
              <a:rPr lang="en-GB" smtClean="0"/>
              <a:pPr/>
              <a:t>9</a:t>
            </a:fld>
            <a:endParaRPr lang="en-GB"/>
          </a:p>
        </p:txBody>
      </p:sp>
    </p:spTree>
    <p:extLst>
      <p:ext uri="{BB962C8B-B14F-4D97-AF65-F5344CB8AC3E}">
        <p14:creationId xmlns:p14="http://schemas.microsoft.com/office/powerpoint/2010/main" val="40282005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pic>
        <p:nvPicPr>
          <p:cNvPr id="4" name="Picture 3"/>
          <p:cNvPicPr/>
          <p:nvPr userDrawn="1"/>
        </p:nvPicPr>
        <p:blipFill rotWithShape="1">
          <a:blip r:embed="rId2" cstate="print"/>
          <a:srcRect t="78300" r="23740"/>
          <a:stretch/>
        </p:blipFill>
        <p:spPr bwMode="auto">
          <a:xfrm>
            <a:off x="3072714" y="6278808"/>
            <a:ext cx="1071020" cy="431283"/>
          </a:xfrm>
          <a:prstGeom prst="rect">
            <a:avLst/>
          </a:prstGeom>
          <a:noFill/>
          <a:ln>
            <a:noFill/>
          </a:ln>
          <a:extLst>
            <a:ext uri="{53640926-AAD7-44D8-BBD7-CCE9431645EC}">
              <a14:shadowObscured xmlns:a14="http://schemas.microsoft.com/office/drawing/2010/main"/>
            </a:ext>
          </a:extLst>
        </p:spPr>
      </p:pic>
      <p:pic>
        <p:nvPicPr>
          <p:cNvPr id="5" name="Picture 4"/>
          <p:cNvPicPr/>
          <p:nvPr userDrawn="1"/>
        </p:nvPicPr>
        <p:blipFill>
          <a:blip r:embed="rId3" cstate="print">
            <a:extLst>
              <a:ext uri="{28A0092B-C50C-407E-A947-70E740481C1C}">
                <a14:useLocalDpi xmlns:a14="http://schemas.microsoft.com/office/drawing/2010/main" val="0"/>
              </a:ext>
            </a:extLst>
          </a:blip>
          <a:stretch>
            <a:fillRect/>
          </a:stretch>
        </p:blipFill>
        <p:spPr>
          <a:xfrm>
            <a:off x="4635292" y="6275412"/>
            <a:ext cx="2037439" cy="321341"/>
          </a:xfrm>
          <a:prstGeom prst="rect">
            <a:avLst/>
          </a:prstGeom>
        </p:spPr>
      </p:pic>
    </p:spTree>
    <p:extLst>
      <p:ext uri="{BB962C8B-B14F-4D97-AF65-F5344CB8AC3E}">
        <p14:creationId xmlns:p14="http://schemas.microsoft.com/office/powerpoint/2010/main" val="2233961008"/>
      </p:ext>
    </p:extLst>
  </p:cSld>
  <p:clrMapOvr>
    <a:masterClrMapping/>
  </p:clrMapOvr>
  <p:transition spd="slow" advClick="0" advTm="2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transition spd="slow" advClick="0" advTm="2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219690124"/>
      </p:ext>
    </p:extLst>
  </p:cSld>
  <p:clrMapOvr>
    <a:masterClrMapping/>
  </p:clrMapOvr>
  <p:transition spd="slow" advClick="0" advTm="2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165487"/>
      </p:ext>
    </p:extLst>
  </p:cSld>
  <p:clrMapOvr>
    <a:masterClrMapping/>
  </p:clrMapOvr>
  <p:transition spd="slow" advClick="0" advTm="2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40798935"/>
      </p:ext>
    </p:extLst>
  </p:cSld>
  <p:clrMapOvr>
    <a:masterClrMapping/>
  </p:clrMapOvr>
  <p:transition spd="slow" advClick="0" advTm="20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w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9"/>
            <a:ext cx="8229600" cy="6746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dirty="0" smtClean="0"/>
              <a:t>Click to edit Master title style</a:t>
            </a:r>
          </a:p>
        </p:txBody>
      </p:sp>
      <p:sp>
        <p:nvSpPr>
          <p:cNvPr id="2051" name="Rectangle 3"/>
          <p:cNvSpPr>
            <a:spLocks noGrp="1" noChangeArrowheads="1"/>
          </p:cNvSpPr>
          <p:nvPr>
            <p:ph type="body" idx="1"/>
          </p:nvPr>
        </p:nvSpPr>
        <p:spPr bwMode="auto">
          <a:xfrm>
            <a:off x="457200" y="1471612"/>
            <a:ext cx="8229600" cy="46545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dirty="0" smtClean="0"/>
              <a:t>Click to edit Master text styles</a:t>
            </a:r>
          </a:p>
          <a:p>
            <a:pPr lvl="1"/>
            <a:r>
              <a:rPr lang="en-US" altLang="ja-JP" dirty="0" smtClean="0"/>
              <a:t>Second level</a:t>
            </a:r>
          </a:p>
          <a:p>
            <a:pPr lvl="2"/>
            <a:r>
              <a:rPr lang="en-US" altLang="ja-JP" dirty="0" smtClean="0"/>
              <a:t>Third level</a:t>
            </a:r>
          </a:p>
          <a:p>
            <a:pPr lvl="3"/>
            <a:r>
              <a:rPr lang="en-US" altLang="ja-JP" dirty="0" smtClean="0"/>
              <a:t>Fourth level</a:t>
            </a:r>
          </a:p>
          <a:p>
            <a:pPr lvl="4"/>
            <a:r>
              <a:rPr lang="en-US" altLang="ja-JP" dirty="0" smtClean="0"/>
              <a:t>Fifth level</a:t>
            </a:r>
          </a:p>
        </p:txBody>
      </p:sp>
      <p:pic>
        <p:nvPicPr>
          <p:cNvPr id="2055" name="Picture 10"/>
          <p:cNvPicPr>
            <a:picLocks noChangeAspect="1" noChangeArrowheads="1"/>
          </p:cNvPicPr>
          <p:nvPr/>
        </p:nvPicPr>
        <p:blipFill>
          <a:blip r:embed="rId7" cstate="print"/>
          <a:srcRect/>
          <a:stretch>
            <a:fillRect/>
          </a:stretch>
        </p:blipFill>
        <p:spPr bwMode="auto">
          <a:xfrm>
            <a:off x="7092280" y="6291945"/>
            <a:ext cx="1600200" cy="330200"/>
          </a:xfrm>
          <a:prstGeom prst="rect">
            <a:avLst/>
          </a:prstGeom>
          <a:noFill/>
          <a:ln w="9525">
            <a:noFill/>
            <a:miter lim="800000"/>
            <a:headEnd/>
            <a:tailEnd/>
          </a:ln>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1508" y="6223757"/>
            <a:ext cx="2209648" cy="427939"/>
          </a:xfrm>
          <a:prstGeom prst="rect">
            <a:avLst/>
          </a:prstGeom>
        </p:spPr>
      </p:pic>
    </p:spTree>
  </p:cSld>
  <p:clrMap bg1="lt1" tx1="dk1" bg2="lt2" tx2="dk2" accent1="accent1" accent2="accent2" accent3="accent3" accent4="accent4" accent5="accent5" accent6="accent6" hlink="hlink" folHlink="folHlink"/>
  <p:sldLayoutIdLst>
    <p:sldLayoutId id="2147483669" r:id="rId1"/>
    <p:sldLayoutId id="2147483667" r:id="rId2"/>
    <p:sldLayoutId id="2147483671" r:id="rId3"/>
    <p:sldLayoutId id="2147483668" r:id="rId4"/>
    <p:sldLayoutId id="2147483670" r:id="rId5"/>
  </p:sldLayoutIdLst>
  <p:transition spd="slow" advClick="0" advTm="20000">
    <p:fade/>
  </p:transition>
  <p:txStyles>
    <p:titleStyle>
      <a:lvl1pPr algn="l" rtl="0" eaLnBrk="1" fontAlgn="base" hangingPunct="1">
        <a:spcBef>
          <a:spcPct val="0"/>
        </a:spcBef>
        <a:spcAft>
          <a:spcPct val="0"/>
        </a:spcAft>
        <a:defRPr sz="3200">
          <a:solidFill>
            <a:srgbClr val="0070C0"/>
          </a:solidFill>
          <a:latin typeface="+mj-lt"/>
          <a:ea typeface="+mj-ea"/>
          <a:cs typeface="+mj-cs"/>
        </a:defRPr>
      </a:lvl1pPr>
      <a:lvl2pPr algn="l" rtl="0" eaLnBrk="1" fontAlgn="base" hangingPunct="1">
        <a:spcBef>
          <a:spcPct val="0"/>
        </a:spcBef>
        <a:spcAft>
          <a:spcPct val="0"/>
        </a:spcAft>
        <a:defRPr sz="3200">
          <a:solidFill>
            <a:srgbClr val="006A90"/>
          </a:solidFill>
          <a:latin typeface="Arial" charset="0"/>
        </a:defRPr>
      </a:lvl2pPr>
      <a:lvl3pPr algn="l" rtl="0" eaLnBrk="1" fontAlgn="base" hangingPunct="1">
        <a:spcBef>
          <a:spcPct val="0"/>
        </a:spcBef>
        <a:spcAft>
          <a:spcPct val="0"/>
        </a:spcAft>
        <a:defRPr sz="3200">
          <a:solidFill>
            <a:srgbClr val="006A90"/>
          </a:solidFill>
          <a:latin typeface="Arial" charset="0"/>
        </a:defRPr>
      </a:lvl3pPr>
      <a:lvl4pPr algn="l" rtl="0" eaLnBrk="1" fontAlgn="base" hangingPunct="1">
        <a:spcBef>
          <a:spcPct val="0"/>
        </a:spcBef>
        <a:spcAft>
          <a:spcPct val="0"/>
        </a:spcAft>
        <a:defRPr sz="3200">
          <a:solidFill>
            <a:srgbClr val="006A90"/>
          </a:solidFill>
          <a:latin typeface="Arial" charset="0"/>
        </a:defRPr>
      </a:lvl4pPr>
      <a:lvl5pPr algn="l" rtl="0" eaLnBrk="1" fontAlgn="base" hangingPunct="1">
        <a:spcBef>
          <a:spcPct val="0"/>
        </a:spcBef>
        <a:spcAft>
          <a:spcPct val="0"/>
        </a:spcAft>
        <a:defRPr sz="3200">
          <a:solidFill>
            <a:srgbClr val="006A90"/>
          </a:solidFill>
          <a:latin typeface="Arial" charset="0"/>
        </a:defRPr>
      </a:lvl5pPr>
      <a:lvl6pPr marL="457200" algn="l" rtl="0" eaLnBrk="1" fontAlgn="base" hangingPunct="1">
        <a:spcBef>
          <a:spcPct val="0"/>
        </a:spcBef>
        <a:spcAft>
          <a:spcPct val="0"/>
        </a:spcAft>
        <a:defRPr sz="3200">
          <a:solidFill>
            <a:srgbClr val="006A90"/>
          </a:solidFill>
          <a:latin typeface="Arial" charset="0"/>
        </a:defRPr>
      </a:lvl6pPr>
      <a:lvl7pPr marL="914400" algn="l" rtl="0" eaLnBrk="1" fontAlgn="base" hangingPunct="1">
        <a:spcBef>
          <a:spcPct val="0"/>
        </a:spcBef>
        <a:spcAft>
          <a:spcPct val="0"/>
        </a:spcAft>
        <a:defRPr sz="3200">
          <a:solidFill>
            <a:srgbClr val="006A90"/>
          </a:solidFill>
          <a:latin typeface="Arial" charset="0"/>
        </a:defRPr>
      </a:lvl7pPr>
      <a:lvl8pPr marL="1371600" algn="l" rtl="0" eaLnBrk="1" fontAlgn="base" hangingPunct="1">
        <a:spcBef>
          <a:spcPct val="0"/>
        </a:spcBef>
        <a:spcAft>
          <a:spcPct val="0"/>
        </a:spcAft>
        <a:defRPr sz="3200">
          <a:solidFill>
            <a:srgbClr val="006A90"/>
          </a:solidFill>
          <a:latin typeface="Arial" charset="0"/>
        </a:defRPr>
      </a:lvl8pPr>
      <a:lvl9pPr marL="1828800" algn="l" rtl="0" eaLnBrk="1" fontAlgn="base" hangingPunct="1">
        <a:spcBef>
          <a:spcPct val="0"/>
        </a:spcBef>
        <a:spcAft>
          <a:spcPct val="0"/>
        </a:spcAft>
        <a:defRPr sz="3200">
          <a:solidFill>
            <a:srgbClr val="006A90"/>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17.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15.emf"/><Relationship Id="rId7"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emf"/><Relationship Id="rId11" Type="http://schemas.openxmlformats.org/officeDocument/2006/relationships/image" Target="../media/image31.emf"/><Relationship Id="rId5" Type="http://schemas.openxmlformats.org/officeDocument/2006/relationships/image" Target="../media/image25.emf"/><Relationship Id="rId10" Type="http://schemas.openxmlformats.org/officeDocument/2006/relationships/image" Target="../media/image30.emf"/><Relationship Id="rId4" Type="http://schemas.openxmlformats.org/officeDocument/2006/relationships/image" Target="../media/image24.emf"/><Relationship Id="rId9"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0px-Bridge_Alcantara.jpg"/>
          <p:cNvPicPr>
            <a:picLocks noChangeAspect="1"/>
          </p:cNvPicPr>
          <p:nvPr/>
        </p:nvPicPr>
        <p:blipFill rotWithShape="1">
          <a:blip r:embed="rId5" cstate="print">
            <a:extLst>
              <a:ext uri="{28A0092B-C50C-407E-A947-70E740481C1C}">
                <a14:useLocalDpi xmlns:a14="http://schemas.microsoft.com/office/drawing/2010/main" val="0"/>
              </a:ext>
            </a:extLst>
          </a:blip>
          <a:srcRect b="11943"/>
          <a:stretch/>
        </p:blipFill>
        <p:spPr>
          <a:xfrm>
            <a:off x="0" y="0"/>
            <a:ext cx="9144000" cy="6038958"/>
          </a:xfrm>
          <a:prstGeom prst="rect">
            <a:avLst/>
          </a:prstGeom>
        </p:spPr>
      </p:pic>
      <p:sp>
        <p:nvSpPr>
          <p:cNvPr id="7" name="TextBox 6"/>
          <p:cNvSpPr txBox="1"/>
          <p:nvPr/>
        </p:nvSpPr>
        <p:spPr>
          <a:xfrm>
            <a:off x="216024" y="1128108"/>
            <a:ext cx="8892480" cy="3908762"/>
          </a:xfrm>
          <a:prstGeom prst="rect">
            <a:avLst/>
          </a:prstGeom>
          <a:noFill/>
        </p:spPr>
        <p:txBody>
          <a:bodyPr wrap="square" rtlCol="0">
            <a:spAutoFit/>
          </a:bodyPr>
          <a:lstStyle/>
          <a:p>
            <a:pPr algn="r"/>
            <a:r>
              <a:rPr lang="en-GB" sz="2400" b="1" dirty="0" smtClean="0">
                <a:solidFill>
                  <a:schemeClr val="bg1"/>
                </a:solidFill>
              </a:rPr>
              <a:t>CONSIDERING </a:t>
            </a:r>
            <a:r>
              <a:rPr lang="en-GB" sz="2400" b="1" dirty="0">
                <a:solidFill>
                  <a:schemeClr val="bg1"/>
                </a:solidFill>
              </a:rPr>
              <a:t>UNCERTAINTY </a:t>
            </a:r>
            <a:r>
              <a:rPr lang="en-GB" sz="2400" b="1" dirty="0" smtClean="0">
                <a:solidFill>
                  <a:schemeClr val="bg1"/>
                </a:solidFill>
              </a:rPr>
              <a:t>IN</a:t>
            </a:r>
          </a:p>
          <a:p>
            <a:pPr algn="r"/>
            <a:r>
              <a:rPr lang="en-GB" sz="2400" b="1" dirty="0" smtClean="0">
                <a:solidFill>
                  <a:schemeClr val="bg1"/>
                </a:solidFill>
              </a:rPr>
              <a:t>PLANNING </a:t>
            </a:r>
            <a:r>
              <a:rPr lang="en-GB" sz="2400" b="1" dirty="0">
                <a:solidFill>
                  <a:schemeClr val="bg1"/>
                </a:solidFill>
              </a:rPr>
              <a:t> </a:t>
            </a:r>
            <a:r>
              <a:rPr lang="en-GB" sz="2400" b="1" dirty="0" smtClean="0">
                <a:solidFill>
                  <a:schemeClr val="bg1"/>
                </a:solidFill>
              </a:rPr>
              <a:t>AND DESIGNING</a:t>
            </a:r>
          </a:p>
          <a:p>
            <a:pPr algn="r"/>
            <a:r>
              <a:rPr lang="en-GB" sz="2400" b="1" dirty="0" smtClean="0">
                <a:solidFill>
                  <a:schemeClr val="bg1"/>
                </a:solidFill>
              </a:rPr>
              <a:t>INFRASTRUCTURE</a:t>
            </a:r>
          </a:p>
          <a:p>
            <a:pPr algn="r"/>
            <a:r>
              <a:rPr lang="en-GB" sz="2400" b="1" dirty="0" smtClean="0">
                <a:solidFill>
                  <a:schemeClr val="bg1"/>
                </a:solidFill>
              </a:rPr>
              <a:t>INTEGRATION</a:t>
            </a:r>
          </a:p>
          <a:p>
            <a:pPr algn="r"/>
            <a:endParaRPr lang="en-GB" sz="2400" b="1" dirty="0">
              <a:solidFill>
                <a:schemeClr val="bg1"/>
              </a:solidFill>
            </a:endParaRPr>
          </a:p>
          <a:p>
            <a:pPr algn="r"/>
            <a:endParaRPr lang="en-GB" sz="1600" i="1" dirty="0" smtClean="0">
              <a:solidFill>
                <a:schemeClr val="bg1"/>
              </a:solidFill>
            </a:endParaRPr>
          </a:p>
          <a:p>
            <a:pPr algn="r"/>
            <a:endParaRPr lang="en-GB" sz="1600" i="1" dirty="0" smtClean="0">
              <a:solidFill>
                <a:schemeClr val="bg1"/>
              </a:solidFill>
            </a:endParaRPr>
          </a:p>
          <a:p>
            <a:pPr algn="r"/>
            <a:endParaRPr lang="en-GB" sz="1600" i="1" dirty="0" smtClean="0">
              <a:solidFill>
                <a:schemeClr val="bg1"/>
              </a:solidFill>
            </a:endParaRPr>
          </a:p>
          <a:p>
            <a:pPr algn="r"/>
            <a:endParaRPr lang="en-GB" sz="1600" i="1" dirty="0" smtClean="0">
              <a:solidFill>
                <a:schemeClr val="bg1"/>
              </a:solidFill>
            </a:endParaRPr>
          </a:p>
          <a:p>
            <a:pPr algn="r"/>
            <a:endParaRPr lang="en-GB" sz="1600" i="1" dirty="0" smtClean="0">
              <a:solidFill>
                <a:schemeClr val="bg1"/>
              </a:solidFill>
            </a:endParaRPr>
          </a:p>
          <a:p>
            <a:endParaRPr lang="en-GB" sz="1600" i="1" dirty="0">
              <a:solidFill>
                <a:schemeClr val="bg1"/>
              </a:solidFill>
            </a:endParaRPr>
          </a:p>
          <a:p>
            <a:endParaRPr lang="en-GB" sz="1600" i="1" dirty="0" smtClean="0">
              <a:solidFill>
                <a:schemeClr val="bg1"/>
              </a:solidFill>
            </a:endParaRPr>
          </a:p>
          <a:p>
            <a:pPr algn="r"/>
            <a:r>
              <a:rPr lang="en-GB" sz="1600" i="1" dirty="0" smtClean="0">
                <a:solidFill>
                  <a:schemeClr val="bg1"/>
                </a:solidFill>
              </a:rPr>
              <a:t>Claudio </a:t>
            </a:r>
            <a:r>
              <a:rPr lang="en-GB" sz="1600" i="1" dirty="0" err="1" smtClean="0">
                <a:solidFill>
                  <a:schemeClr val="bg1"/>
                </a:solidFill>
              </a:rPr>
              <a:t>Martani</a:t>
            </a:r>
            <a:endParaRPr lang="en-US" sz="1600" i="1" dirty="0">
              <a:solidFill>
                <a:schemeClr val="bg1"/>
              </a:solidFill>
            </a:endParaRPr>
          </a:p>
        </p:txBody>
      </p:sp>
      <p:sp>
        <p:nvSpPr>
          <p:cNvPr id="3" name="Rectangle 2"/>
          <p:cNvSpPr/>
          <p:nvPr/>
        </p:nvSpPr>
        <p:spPr>
          <a:xfrm>
            <a:off x="0" y="5693398"/>
            <a:ext cx="4716016" cy="292388"/>
          </a:xfrm>
          <a:prstGeom prst="rect">
            <a:avLst/>
          </a:prstGeom>
        </p:spPr>
        <p:txBody>
          <a:bodyPr wrap="square">
            <a:spAutoFit/>
          </a:bodyPr>
          <a:lstStyle/>
          <a:p>
            <a:r>
              <a:rPr lang="en-US" sz="1300" i="1" dirty="0" err="1">
                <a:solidFill>
                  <a:srgbClr val="FFFFFF"/>
                </a:solidFill>
              </a:rPr>
              <a:t>Alcántara</a:t>
            </a:r>
            <a:r>
              <a:rPr lang="en-US" sz="1300" i="1" dirty="0">
                <a:solidFill>
                  <a:srgbClr val="FFFFFF"/>
                </a:solidFill>
              </a:rPr>
              <a:t> </a:t>
            </a:r>
            <a:r>
              <a:rPr lang="en-US" sz="1300" i="1" dirty="0" smtClean="0">
                <a:solidFill>
                  <a:srgbClr val="FFFFFF"/>
                </a:solidFill>
              </a:rPr>
              <a:t>Bridge. </a:t>
            </a:r>
            <a:r>
              <a:rPr lang="en-US" sz="1300" i="1" dirty="0" err="1">
                <a:solidFill>
                  <a:srgbClr val="FFFFFF"/>
                </a:solidFill>
              </a:rPr>
              <a:t>Alcántara</a:t>
            </a:r>
            <a:r>
              <a:rPr lang="en-US" sz="1300" i="1" dirty="0">
                <a:solidFill>
                  <a:srgbClr val="FFFFFF"/>
                </a:solidFill>
              </a:rPr>
              <a:t>, Spain between 104 and 106 AD</a:t>
            </a:r>
          </a:p>
        </p:txBody>
      </p:sp>
      <p:pic>
        <p:nvPicPr>
          <p:cNvPr id="4" name="vlc-record-2014-09-10-11h00m56s-MONO-005.wav-.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4408" y="260648"/>
            <a:ext cx="609600" cy="609600"/>
          </a:xfrm>
          <a:prstGeom prst="rect">
            <a:avLst/>
          </a:prstGeom>
        </p:spPr>
      </p:pic>
    </p:spTree>
    <p:extLst>
      <p:ext uri="{BB962C8B-B14F-4D97-AF65-F5344CB8AC3E}">
        <p14:creationId xmlns:p14="http://schemas.microsoft.com/office/powerpoint/2010/main" val="2500737863"/>
      </p:ext>
    </p:extLst>
  </p:cSld>
  <p:clrMapOvr>
    <a:masterClrMapping/>
  </p:clrMapOvr>
  <p:transition spd="slow" advClick="0"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6096" y="5010288"/>
            <a:ext cx="8414880" cy="584776"/>
          </a:xfrm>
          <a:prstGeom prst="rect">
            <a:avLst/>
          </a:prstGeom>
          <a:noFill/>
        </p:spPr>
        <p:txBody>
          <a:bodyPr wrap="square" rtlCol="0">
            <a:spAutoFit/>
          </a:bodyPr>
          <a:lstStyle/>
          <a:p>
            <a:r>
              <a:rPr lang="en-GB" sz="1600" dirty="0"/>
              <a:t>D</a:t>
            </a:r>
            <a:r>
              <a:rPr lang="en-GB" sz="1600" dirty="0" smtClean="0"/>
              <a:t>ecisions </a:t>
            </a:r>
            <a:r>
              <a:rPr lang="en-GB" sz="1600" dirty="0"/>
              <a:t>on investment taken rationally on the average prices of energy from projections (with </a:t>
            </a:r>
            <a:r>
              <a:rPr lang="en-GB" sz="1600" dirty="0" smtClean="0"/>
              <a:t>incentives). Discount rate: 6% | Average </a:t>
            </a:r>
            <a:r>
              <a:rPr lang="en-GB" sz="1600" dirty="0"/>
              <a:t>COP: 2.9/</a:t>
            </a:r>
            <a:r>
              <a:rPr lang="en-GB" sz="1600" dirty="0" smtClean="0"/>
              <a:t>3</a:t>
            </a:r>
            <a:endParaRPr lang="en-GB" sz="1600" dirty="0"/>
          </a:p>
        </p:txBody>
      </p:sp>
      <p:pic>
        <p:nvPicPr>
          <p:cNvPr id="3"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5" t="3807" r="2803" b="7988"/>
          <a:stretch/>
        </p:blipFill>
        <p:spPr bwMode="auto">
          <a:xfrm>
            <a:off x="291445" y="1052736"/>
            <a:ext cx="6584811" cy="3680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0769" y="1171233"/>
            <a:ext cx="2088232" cy="241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00953" y="404664"/>
            <a:ext cx="4803295" cy="369332"/>
          </a:xfrm>
          <a:prstGeom prst="rect">
            <a:avLst/>
          </a:prstGeom>
          <a:noFill/>
        </p:spPr>
        <p:txBody>
          <a:bodyPr wrap="square" rtlCol="0">
            <a:spAutoFit/>
          </a:bodyPr>
          <a:lstStyle/>
          <a:p>
            <a:r>
              <a:rPr lang="en-US" dirty="0" smtClean="0">
                <a:solidFill>
                  <a:srgbClr val="0000FF"/>
                </a:solidFill>
              </a:rPr>
              <a:t>Most likely total cost for design approach</a:t>
            </a:r>
            <a:endParaRPr lang="en-US" dirty="0">
              <a:solidFill>
                <a:srgbClr val="0000FF"/>
              </a:solidFill>
            </a:endParaRPr>
          </a:p>
        </p:txBody>
      </p:sp>
    </p:spTree>
    <p:extLst>
      <p:ext uri="{BB962C8B-B14F-4D97-AF65-F5344CB8AC3E}">
        <p14:creationId xmlns:p14="http://schemas.microsoft.com/office/powerpoint/2010/main" val="3932963641"/>
      </p:ext>
    </p:extLst>
  </p:cSld>
  <p:clrMapOvr>
    <a:masterClrMapping/>
  </p:clrMapOvr>
  <p:transition spd="slow" advClick="0" advTm="20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0037" y="4279609"/>
            <a:ext cx="1384411" cy="160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5" t="4738" r="2803" b="25178"/>
          <a:stretch/>
        </p:blipFill>
        <p:spPr bwMode="auto">
          <a:xfrm>
            <a:off x="2489076" y="237524"/>
            <a:ext cx="4545249" cy="201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0402" y="330286"/>
            <a:ext cx="1392374" cy="161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79512" y="1052736"/>
            <a:ext cx="2664296" cy="307777"/>
          </a:xfrm>
          <a:prstGeom prst="rect">
            <a:avLst/>
          </a:prstGeom>
          <a:noFill/>
        </p:spPr>
        <p:txBody>
          <a:bodyPr wrap="square" rtlCol="0">
            <a:spAutoFit/>
          </a:bodyPr>
          <a:lstStyle/>
          <a:p>
            <a:r>
              <a:rPr lang="en-GB" sz="1400" dirty="0" smtClean="0">
                <a:solidFill>
                  <a:srgbClr val="000000"/>
                </a:solidFill>
              </a:rPr>
              <a:t>Average </a:t>
            </a:r>
            <a:r>
              <a:rPr lang="en-GB" sz="1400" dirty="0">
                <a:solidFill>
                  <a:srgbClr val="000000"/>
                </a:solidFill>
              </a:rPr>
              <a:t>COP: </a:t>
            </a:r>
            <a:r>
              <a:rPr lang="en-GB" sz="1400" dirty="0" smtClean="0">
                <a:solidFill>
                  <a:srgbClr val="000000"/>
                </a:solidFill>
              </a:rPr>
              <a:t>2.2</a:t>
            </a:r>
            <a:endParaRPr lang="en-GB" sz="1400" dirty="0">
              <a:solidFill>
                <a:srgbClr val="000000"/>
              </a:solidFill>
            </a:endParaRPr>
          </a:p>
        </p:txBody>
      </p:sp>
      <p:sp>
        <p:nvSpPr>
          <p:cNvPr id="10" name="TextBox 9"/>
          <p:cNvSpPr txBox="1"/>
          <p:nvPr/>
        </p:nvSpPr>
        <p:spPr>
          <a:xfrm>
            <a:off x="179512" y="4869160"/>
            <a:ext cx="2448272" cy="523220"/>
          </a:xfrm>
          <a:prstGeom prst="rect">
            <a:avLst/>
          </a:prstGeom>
          <a:noFill/>
        </p:spPr>
        <p:txBody>
          <a:bodyPr wrap="square" rtlCol="0">
            <a:spAutoFit/>
          </a:bodyPr>
          <a:lstStyle/>
          <a:p>
            <a:r>
              <a:rPr lang="en-GB" sz="1400" dirty="0">
                <a:solidFill>
                  <a:srgbClr val="000000"/>
                </a:solidFill>
              </a:rPr>
              <a:t>C</a:t>
            </a:r>
            <a:r>
              <a:rPr lang="en-GB" sz="1400" dirty="0" smtClean="0">
                <a:solidFill>
                  <a:srgbClr val="000000"/>
                </a:solidFill>
              </a:rPr>
              <a:t>onsidering common management behaviours</a:t>
            </a:r>
            <a:endParaRPr lang="en-GB" sz="1400" dirty="0">
              <a:solidFill>
                <a:srgbClr val="000000"/>
              </a:solidFill>
            </a:endParaRPr>
          </a:p>
        </p:txBody>
      </p:sp>
      <p:sp>
        <p:nvSpPr>
          <p:cNvPr id="11" name="TextBox 10"/>
          <p:cNvSpPr txBox="1"/>
          <p:nvPr/>
        </p:nvSpPr>
        <p:spPr>
          <a:xfrm>
            <a:off x="174627" y="138653"/>
            <a:ext cx="1223750" cy="369332"/>
          </a:xfrm>
          <a:prstGeom prst="rect">
            <a:avLst/>
          </a:prstGeom>
          <a:noFill/>
        </p:spPr>
        <p:txBody>
          <a:bodyPr wrap="none" rtlCol="0">
            <a:spAutoFit/>
          </a:bodyPr>
          <a:lstStyle/>
          <a:p>
            <a:r>
              <a:rPr lang="en-US" dirty="0" smtClean="0">
                <a:solidFill>
                  <a:srgbClr val="0000FF"/>
                </a:solidFill>
              </a:rPr>
              <a:t>Sensitivity</a:t>
            </a:r>
            <a:endParaRPr lang="en-US" dirty="0">
              <a:solidFill>
                <a:srgbClr val="0000FF"/>
              </a:solidFill>
            </a:endParaRPr>
          </a:p>
        </p:txBody>
      </p:sp>
      <p:sp>
        <p:nvSpPr>
          <p:cNvPr id="12" name="TextBox 11"/>
          <p:cNvSpPr txBox="1"/>
          <p:nvPr/>
        </p:nvSpPr>
        <p:spPr>
          <a:xfrm>
            <a:off x="179512" y="2996952"/>
            <a:ext cx="2296556" cy="307777"/>
          </a:xfrm>
          <a:prstGeom prst="rect">
            <a:avLst/>
          </a:prstGeom>
          <a:noFill/>
        </p:spPr>
        <p:txBody>
          <a:bodyPr wrap="square" rtlCol="0">
            <a:spAutoFit/>
          </a:bodyPr>
          <a:lstStyle/>
          <a:p>
            <a:r>
              <a:rPr lang="en-GB" sz="1400" dirty="0" smtClean="0">
                <a:solidFill>
                  <a:srgbClr val="000000"/>
                </a:solidFill>
              </a:rPr>
              <a:t>No RHI (Incentives)</a:t>
            </a:r>
          </a:p>
        </p:txBody>
      </p:sp>
      <p:pic>
        <p:nvPicPr>
          <p:cNvPr id="13"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34" t="4273" r="2803" b="25776"/>
          <a:stretch/>
        </p:blipFill>
        <p:spPr bwMode="auto">
          <a:xfrm>
            <a:off x="2483768" y="2211713"/>
            <a:ext cx="4539247" cy="200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22792" y="2301724"/>
            <a:ext cx="1367255"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93" t="4972" r="2803" b="25336"/>
          <a:stretch/>
        </p:blipFill>
        <p:spPr bwMode="auto">
          <a:xfrm>
            <a:off x="2491431" y="4202522"/>
            <a:ext cx="4547540" cy="200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2963641"/>
      </p:ext>
    </p:extLst>
  </p:cSld>
  <p:clrMapOvr>
    <a:masterClrMapping/>
  </p:clrMapOvr>
  <p:transition spd="slow" advClick="0" advTm="20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4941725" y="4875285"/>
            <a:ext cx="1072164" cy="912481"/>
          </a:xfrm>
          <a:prstGeom prst="rect">
            <a:avLst/>
          </a:prstGeom>
        </p:spPr>
      </p:pic>
      <p:pic>
        <p:nvPicPr>
          <p:cNvPr id="3" name="Picture 2"/>
          <p:cNvPicPr>
            <a:picLocks noChangeAspect="1"/>
          </p:cNvPicPr>
          <p:nvPr/>
        </p:nvPicPr>
        <p:blipFill rotWithShape="1">
          <a:blip r:embed="rId4" cstate="print"/>
          <a:srcRect l="26008" t="14279"/>
          <a:stretch/>
        </p:blipFill>
        <p:spPr>
          <a:xfrm>
            <a:off x="7064224" y="4879827"/>
            <a:ext cx="1177688" cy="907939"/>
          </a:xfrm>
          <a:prstGeom prst="rect">
            <a:avLst/>
          </a:prstGeom>
        </p:spPr>
      </p:pic>
      <p:sp>
        <p:nvSpPr>
          <p:cNvPr id="4" name="TextBox 3"/>
          <p:cNvSpPr txBox="1"/>
          <p:nvPr/>
        </p:nvSpPr>
        <p:spPr>
          <a:xfrm>
            <a:off x="7092280" y="4421235"/>
            <a:ext cx="1800200" cy="400110"/>
          </a:xfrm>
          <a:prstGeom prst="rect">
            <a:avLst/>
          </a:prstGeom>
          <a:noFill/>
        </p:spPr>
        <p:txBody>
          <a:bodyPr wrap="square" rtlCol="0">
            <a:spAutoFit/>
          </a:bodyPr>
          <a:lstStyle/>
          <a:p>
            <a:r>
              <a:rPr lang="en-US" sz="1000" dirty="0" smtClean="0"/>
              <a:t>4. Energy demand (form heating and cooling)</a:t>
            </a:r>
            <a:endParaRPr lang="en-US" sz="1000" dirty="0"/>
          </a:p>
        </p:txBody>
      </p:sp>
      <p:sp>
        <p:nvSpPr>
          <p:cNvPr id="5" name="TextBox 4"/>
          <p:cNvSpPr txBox="1"/>
          <p:nvPr/>
        </p:nvSpPr>
        <p:spPr>
          <a:xfrm>
            <a:off x="4788024" y="4421235"/>
            <a:ext cx="1757847" cy="400110"/>
          </a:xfrm>
          <a:prstGeom prst="rect">
            <a:avLst/>
          </a:prstGeom>
          <a:noFill/>
        </p:spPr>
        <p:txBody>
          <a:bodyPr wrap="square" rtlCol="0">
            <a:spAutoFit/>
          </a:bodyPr>
          <a:lstStyle/>
          <a:p>
            <a:r>
              <a:rPr lang="en-US" sz="1000" dirty="0" smtClean="0"/>
              <a:t>3. Coefficient of performance</a:t>
            </a:r>
            <a:r>
              <a:rPr lang="en-US" sz="1000" dirty="0"/>
              <a:t> </a:t>
            </a:r>
            <a:r>
              <a:rPr lang="en-US" sz="1000" dirty="0" smtClean="0"/>
              <a:t>of the GSHP</a:t>
            </a:r>
            <a:endParaRPr lang="en-US" sz="1000" dirty="0"/>
          </a:p>
        </p:txBody>
      </p:sp>
      <p:pic>
        <p:nvPicPr>
          <p:cNvPr id="6" name="Picture 5"/>
          <p:cNvPicPr>
            <a:picLocks noChangeAspect="1"/>
          </p:cNvPicPr>
          <p:nvPr/>
        </p:nvPicPr>
        <p:blipFill>
          <a:blip r:embed="rId5" cstate="print"/>
          <a:stretch>
            <a:fillRect/>
          </a:stretch>
        </p:blipFill>
        <p:spPr>
          <a:xfrm>
            <a:off x="2581528" y="4818176"/>
            <a:ext cx="1313136" cy="983585"/>
          </a:xfrm>
          <a:prstGeom prst="rect">
            <a:avLst/>
          </a:prstGeom>
        </p:spPr>
      </p:pic>
      <p:sp>
        <p:nvSpPr>
          <p:cNvPr id="7" name="TextBox 6"/>
          <p:cNvSpPr txBox="1"/>
          <p:nvPr/>
        </p:nvSpPr>
        <p:spPr>
          <a:xfrm>
            <a:off x="2555776" y="4431108"/>
            <a:ext cx="1428944" cy="246221"/>
          </a:xfrm>
          <a:prstGeom prst="rect">
            <a:avLst/>
          </a:prstGeom>
          <a:noFill/>
        </p:spPr>
        <p:txBody>
          <a:bodyPr wrap="square" rtlCol="0">
            <a:spAutoFit/>
          </a:bodyPr>
          <a:lstStyle/>
          <a:p>
            <a:r>
              <a:rPr lang="en-US" sz="1000" dirty="0"/>
              <a:t>2</a:t>
            </a:r>
            <a:r>
              <a:rPr lang="en-US" sz="1000" dirty="0" smtClean="0"/>
              <a:t>. Price of electricity</a:t>
            </a:r>
            <a:endParaRPr lang="en-US" sz="1000" dirty="0"/>
          </a:p>
        </p:txBody>
      </p:sp>
      <p:pic>
        <p:nvPicPr>
          <p:cNvPr id="8" name="Picture 7"/>
          <p:cNvPicPr>
            <a:picLocks noChangeAspect="1"/>
          </p:cNvPicPr>
          <p:nvPr/>
        </p:nvPicPr>
        <p:blipFill>
          <a:blip r:embed="rId6" cstate="print"/>
          <a:stretch>
            <a:fillRect/>
          </a:stretch>
        </p:blipFill>
        <p:spPr>
          <a:xfrm>
            <a:off x="539552" y="4816406"/>
            <a:ext cx="1363949" cy="974249"/>
          </a:xfrm>
          <a:prstGeom prst="rect">
            <a:avLst/>
          </a:prstGeom>
        </p:spPr>
      </p:pic>
      <p:sp>
        <p:nvSpPr>
          <p:cNvPr id="9" name="TextBox 8"/>
          <p:cNvSpPr txBox="1"/>
          <p:nvPr/>
        </p:nvSpPr>
        <p:spPr>
          <a:xfrm>
            <a:off x="451497" y="4431108"/>
            <a:ext cx="1528215" cy="246221"/>
          </a:xfrm>
          <a:prstGeom prst="rect">
            <a:avLst/>
          </a:prstGeom>
          <a:noFill/>
        </p:spPr>
        <p:txBody>
          <a:bodyPr wrap="square" rtlCol="0">
            <a:spAutoFit/>
          </a:bodyPr>
          <a:lstStyle/>
          <a:p>
            <a:r>
              <a:rPr lang="en-US" sz="1000" dirty="0" smtClean="0"/>
              <a:t>1. Price of gas</a:t>
            </a:r>
            <a:endParaRPr lang="en-US" sz="1000" dirty="0"/>
          </a:p>
        </p:txBody>
      </p:sp>
      <p:pic>
        <p:nvPicPr>
          <p:cNvPr id="10"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75" t="3807" r="2803" b="7988"/>
          <a:stretch/>
        </p:blipFill>
        <p:spPr bwMode="auto">
          <a:xfrm>
            <a:off x="3273160" y="1057729"/>
            <a:ext cx="5347900" cy="298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8" cstate="print"/>
          <a:srcRect l="51815" t="9453" r="-1520"/>
          <a:stretch/>
        </p:blipFill>
        <p:spPr>
          <a:xfrm>
            <a:off x="524611" y="1094312"/>
            <a:ext cx="2664296" cy="2970221"/>
          </a:xfrm>
          <a:prstGeom prst="rect">
            <a:avLst/>
          </a:prstGeom>
          <a:ln w="31750">
            <a:solidFill>
              <a:srgbClr val="0000FF"/>
            </a:solidFill>
          </a:ln>
        </p:spPr>
      </p:pic>
      <p:sp>
        <p:nvSpPr>
          <p:cNvPr id="15" name="TextBox 14"/>
          <p:cNvSpPr txBox="1"/>
          <p:nvPr/>
        </p:nvSpPr>
        <p:spPr>
          <a:xfrm>
            <a:off x="1385471" y="251356"/>
            <a:ext cx="6267123" cy="369332"/>
          </a:xfrm>
          <a:prstGeom prst="rect">
            <a:avLst/>
          </a:prstGeom>
          <a:noFill/>
        </p:spPr>
        <p:txBody>
          <a:bodyPr wrap="none" rtlCol="0">
            <a:spAutoFit/>
          </a:bodyPr>
          <a:lstStyle/>
          <a:p>
            <a:r>
              <a:rPr lang="en-US" dirty="0" smtClean="0">
                <a:solidFill>
                  <a:srgbClr val="0000FF"/>
                </a:solidFill>
              </a:rPr>
              <a:t>The value of flexibility depends upon contextual conditions</a:t>
            </a:r>
            <a:endParaRPr lang="en-US" dirty="0">
              <a:solidFill>
                <a:srgbClr val="0000FF"/>
              </a:solidFill>
            </a:endParaRPr>
          </a:p>
        </p:txBody>
      </p:sp>
    </p:spTree>
    <p:extLst>
      <p:ext uri="{BB962C8B-B14F-4D97-AF65-F5344CB8AC3E}">
        <p14:creationId xmlns:p14="http://schemas.microsoft.com/office/powerpoint/2010/main" val="3932963641"/>
      </p:ext>
    </p:extLst>
  </p:cSld>
  <p:clrMapOvr>
    <a:masterClrMapping/>
  </p:clrMapOvr>
  <p:transition spd="slow" advClick="0" advTm="20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Picture 3"/>
          <p:cNvPicPr>
            <a:picLocks noChangeAspect="1" noChangeArrowheads="1"/>
          </p:cNvPicPr>
          <p:nvPr/>
        </p:nvPicPr>
        <p:blipFill>
          <a:blip r:embed="rId3" cstate="print"/>
          <a:srcRect/>
          <a:stretch>
            <a:fillRect/>
          </a:stretch>
        </p:blipFill>
        <p:spPr bwMode="auto">
          <a:xfrm>
            <a:off x="-21572" y="0"/>
            <a:ext cx="9165571" cy="6062133"/>
          </a:xfrm>
          <a:prstGeom prst="rect">
            <a:avLst/>
          </a:prstGeom>
          <a:noFill/>
          <a:ln w="9525" algn="ctr">
            <a:noFill/>
            <a:miter lim="800000"/>
            <a:headEnd/>
            <a:tailEnd/>
          </a:ln>
        </p:spPr>
      </p:pic>
      <p:sp>
        <p:nvSpPr>
          <p:cNvPr id="5" name="Rectangle 4"/>
          <p:cNvSpPr/>
          <p:nvPr/>
        </p:nvSpPr>
        <p:spPr>
          <a:xfrm>
            <a:off x="-4936" y="0"/>
            <a:ext cx="4070410" cy="369332"/>
          </a:xfrm>
          <a:prstGeom prst="rect">
            <a:avLst/>
          </a:prstGeom>
        </p:spPr>
        <p:txBody>
          <a:bodyPr wrap="none">
            <a:spAutoFit/>
          </a:bodyPr>
          <a:lstStyle/>
          <a:p>
            <a:r>
              <a:rPr lang="en-GB" dirty="0">
                <a:solidFill>
                  <a:schemeClr val="bg1"/>
                </a:solidFill>
              </a:rPr>
              <a:t>www.centreforsmartinfrastructure.com</a:t>
            </a:r>
          </a:p>
        </p:txBody>
      </p:sp>
      <p:sp>
        <p:nvSpPr>
          <p:cNvPr id="6" name="Rectangle 5"/>
          <p:cNvSpPr/>
          <p:nvPr/>
        </p:nvSpPr>
        <p:spPr>
          <a:xfrm>
            <a:off x="25355" y="393266"/>
            <a:ext cx="2162772" cy="646331"/>
          </a:xfrm>
          <a:prstGeom prst="rect">
            <a:avLst/>
          </a:prstGeom>
        </p:spPr>
        <p:txBody>
          <a:bodyPr wrap="none">
            <a:spAutoFit/>
          </a:bodyPr>
          <a:lstStyle/>
          <a:p>
            <a:r>
              <a:rPr lang="en-GB" dirty="0" smtClean="0">
                <a:solidFill>
                  <a:schemeClr val="bg1"/>
                </a:solidFill>
              </a:rPr>
              <a:t>Claudio Martani</a:t>
            </a:r>
          </a:p>
          <a:p>
            <a:r>
              <a:rPr lang="en-GB" dirty="0" smtClean="0">
                <a:solidFill>
                  <a:schemeClr val="bg1"/>
                </a:solidFill>
              </a:rPr>
              <a:t>cm743@cam.ac.uk</a:t>
            </a:r>
            <a:endParaRPr lang="en-GB" dirty="0"/>
          </a:p>
        </p:txBody>
      </p:sp>
    </p:spTree>
  </p:cSld>
  <p:clrMapOvr>
    <a:masterClrMapping/>
  </p:clrMapOvr>
  <p:transition spd="slow" advTm="20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01879" y="3624632"/>
            <a:ext cx="1108559" cy="1200329"/>
          </a:xfrm>
          <a:prstGeom prst="rect">
            <a:avLst/>
          </a:prstGeom>
          <a:noFill/>
        </p:spPr>
        <p:txBody>
          <a:bodyPr wrap="none" rtlCol="0">
            <a:spAutoFit/>
          </a:bodyPr>
          <a:lstStyle/>
          <a:p>
            <a:r>
              <a:rPr lang="en-US" dirty="0" smtClean="0"/>
              <a:t>But cost</a:t>
            </a:r>
          </a:p>
          <a:p>
            <a:endParaRPr lang="en-US" dirty="0"/>
          </a:p>
          <a:p>
            <a:endParaRPr lang="en-US" dirty="0" smtClean="0"/>
          </a:p>
          <a:p>
            <a:r>
              <a:rPr lang="en-US" dirty="0"/>
              <a:t>l</a:t>
            </a:r>
            <a:r>
              <a:rPr lang="en-US" dirty="0" smtClean="0"/>
              <a:t>ess than</a:t>
            </a:r>
          </a:p>
        </p:txBody>
      </p:sp>
      <p:pic>
        <p:nvPicPr>
          <p:cNvPr id="7" name="Picture 6"/>
          <p:cNvPicPr>
            <a:picLocks noChangeAspect="1"/>
          </p:cNvPicPr>
          <p:nvPr/>
        </p:nvPicPr>
        <p:blipFill rotWithShape="1">
          <a:blip r:embed="rId3" cstate="print"/>
          <a:srcRect l="4606" t="4060" r="3620" b="3950"/>
          <a:stretch/>
        </p:blipFill>
        <p:spPr>
          <a:xfrm>
            <a:off x="94064" y="2294897"/>
            <a:ext cx="3464765" cy="2180839"/>
          </a:xfrm>
          <a:prstGeom prst="rect">
            <a:avLst/>
          </a:prstGeom>
          <a:ln>
            <a:solidFill>
              <a:schemeClr val="tx1"/>
            </a:solidFill>
          </a:ln>
        </p:spPr>
      </p:pic>
      <p:pic>
        <p:nvPicPr>
          <p:cNvPr id="8" name="Picture 7"/>
          <p:cNvPicPr>
            <a:picLocks noChangeAspect="1"/>
          </p:cNvPicPr>
          <p:nvPr/>
        </p:nvPicPr>
        <p:blipFill>
          <a:blip r:embed="rId4" cstate="print"/>
          <a:stretch>
            <a:fillRect/>
          </a:stretch>
        </p:blipFill>
        <p:spPr>
          <a:xfrm>
            <a:off x="7248817" y="3386363"/>
            <a:ext cx="1826274" cy="2248104"/>
          </a:xfrm>
          <a:prstGeom prst="rect">
            <a:avLst/>
          </a:prstGeom>
          <a:ln>
            <a:solidFill>
              <a:srgbClr val="000000"/>
            </a:solidFill>
          </a:ln>
        </p:spPr>
      </p:pic>
      <p:pic>
        <p:nvPicPr>
          <p:cNvPr id="9" name="Picture 8"/>
          <p:cNvPicPr>
            <a:picLocks noChangeAspect="1"/>
          </p:cNvPicPr>
          <p:nvPr/>
        </p:nvPicPr>
        <p:blipFill>
          <a:blip r:embed="rId5" cstate="print"/>
          <a:stretch>
            <a:fillRect/>
          </a:stretch>
        </p:blipFill>
        <p:spPr>
          <a:xfrm>
            <a:off x="4979159" y="866083"/>
            <a:ext cx="1922655" cy="2248104"/>
          </a:xfrm>
          <a:prstGeom prst="rect">
            <a:avLst/>
          </a:prstGeom>
          <a:ln>
            <a:solidFill>
              <a:srgbClr val="000000"/>
            </a:solidFill>
          </a:ln>
        </p:spPr>
      </p:pic>
      <p:pic>
        <p:nvPicPr>
          <p:cNvPr id="10" name="Picture 9"/>
          <p:cNvPicPr>
            <a:picLocks noChangeAspect="1"/>
          </p:cNvPicPr>
          <p:nvPr/>
        </p:nvPicPr>
        <p:blipFill>
          <a:blip r:embed="rId5" cstate="print"/>
          <a:stretch>
            <a:fillRect/>
          </a:stretch>
        </p:blipFill>
        <p:spPr>
          <a:xfrm>
            <a:off x="4979159" y="3386363"/>
            <a:ext cx="1922655" cy="2248104"/>
          </a:xfrm>
          <a:prstGeom prst="rect">
            <a:avLst/>
          </a:prstGeom>
          <a:ln>
            <a:solidFill>
              <a:srgbClr val="000000"/>
            </a:solidFill>
          </a:ln>
        </p:spPr>
      </p:pic>
      <p:sp>
        <p:nvSpPr>
          <p:cNvPr id="11" name="Plus 10"/>
          <p:cNvSpPr/>
          <p:nvPr/>
        </p:nvSpPr>
        <p:spPr>
          <a:xfrm>
            <a:off x="6932477" y="4142560"/>
            <a:ext cx="292023" cy="438787"/>
          </a:xfrm>
          <a:prstGeom prst="mathPlus">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a:off x="1921239" y="3223947"/>
            <a:ext cx="188692" cy="238648"/>
          </a:xfrm>
          <a:prstGeom prst="rightArrow">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3703522" y="2609825"/>
            <a:ext cx="1102840" cy="695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703522" y="4146459"/>
            <a:ext cx="1102840"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621538" y="2155112"/>
            <a:ext cx="1168747" cy="923330"/>
          </a:xfrm>
          <a:prstGeom prst="rect">
            <a:avLst/>
          </a:prstGeom>
          <a:noFill/>
        </p:spPr>
        <p:txBody>
          <a:bodyPr wrap="none" rtlCol="0">
            <a:spAutoFit/>
          </a:bodyPr>
          <a:lstStyle/>
          <a:p>
            <a:r>
              <a:rPr lang="en-US" dirty="0" smtClean="0"/>
              <a:t>May cost </a:t>
            </a:r>
          </a:p>
          <a:p>
            <a:endParaRPr lang="en-US" dirty="0"/>
          </a:p>
          <a:p>
            <a:r>
              <a:rPr lang="en-US" dirty="0"/>
              <a:t>m</a:t>
            </a:r>
            <a:r>
              <a:rPr lang="en-US" dirty="0" smtClean="0"/>
              <a:t>ore than</a:t>
            </a:r>
          </a:p>
        </p:txBody>
      </p:sp>
      <p:sp>
        <p:nvSpPr>
          <p:cNvPr id="16" name="TextBox 15"/>
          <p:cNvSpPr txBox="1"/>
          <p:nvPr/>
        </p:nvSpPr>
        <p:spPr>
          <a:xfrm>
            <a:off x="971600" y="5474595"/>
            <a:ext cx="3237009" cy="330669"/>
          </a:xfrm>
          <a:prstGeom prst="rect">
            <a:avLst/>
          </a:prstGeom>
          <a:noFill/>
        </p:spPr>
        <p:txBody>
          <a:bodyPr wrap="none" rtlCol="0">
            <a:spAutoFit/>
          </a:bodyPr>
          <a:lstStyle/>
          <a:p>
            <a:r>
              <a:rPr lang="en-US" sz="2000" i="1" dirty="0" smtClean="0"/>
              <a:t>And the summer will come …</a:t>
            </a:r>
            <a:endParaRPr lang="en-US" sz="2000" i="1" dirty="0"/>
          </a:p>
        </p:txBody>
      </p:sp>
      <p:sp>
        <p:nvSpPr>
          <p:cNvPr id="17" name="TextBox 16"/>
          <p:cNvSpPr txBox="1"/>
          <p:nvPr/>
        </p:nvSpPr>
        <p:spPr>
          <a:xfrm>
            <a:off x="742322" y="1671030"/>
            <a:ext cx="2654974" cy="400110"/>
          </a:xfrm>
          <a:prstGeom prst="rect">
            <a:avLst/>
          </a:prstGeom>
          <a:noFill/>
        </p:spPr>
        <p:txBody>
          <a:bodyPr wrap="square" rtlCol="0">
            <a:spAutoFit/>
          </a:bodyPr>
          <a:lstStyle/>
          <a:p>
            <a:r>
              <a:rPr lang="en-US" sz="2000" b="1" i="1" dirty="0" smtClean="0">
                <a:solidFill>
                  <a:srgbClr val="FF0000"/>
                </a:solidFill>
              </a:rPr>
              <a:t>Flexible solutions</a:t>
            </a:r>
            <a:endParaRPr lang="en-US" sz="2000" b="1" i="1" dirty="0">
              <a:solidFill>
                <a:srgbClr val="FF0000"/>
              </a:solidFill>
            </a:endParaRPr>
          </a:p>
        </p:txBody>
      </p:sp>
      <p:sp>
        <p:nvSpPr>
          <p:cNvPr id="18" name="TextBox 17"/>
          <p:cNvSpPr txBox="1"/>
          <p:nvPr/>
        </p:nvSpPr>
        <p:spPr>
          <a:xfrm>
            <a:off x="1763688" y="168130"/>
            <a:ext cx="6330579" cy="369332"/>
          </a:xfrm>
          <a:prstGeom prst="rect">
            <a:avLst/>
          </a:prstGeom>
          <a:noFill/>
        </p:spPr>
        <p:txBody>
          <a:bodyPr wrap="none" rtlCol="0">
            <a:spAutoFit/>
          </a:bodyPr>
          <a:lstStyle/>
          <a:p>
            <a:r>
              <a:rPr lang="en-US" dirty="0" smtClean="0">
                <a:solidFill>
                  <a:srgbClr val="0000FF"/>
                </a:solidFill>
              </a:rPr>
              <a:t>What is flexibility and why consider it as a design approach?</a:t>
            </a:r>
            <a:endParaRPr lang="en-US" dirty="0">
              <a:solidFill>
                <a:srgbClr val="0000FF"/>
              </a:solidFill>
            </a:endParaRPr>
          </a:p>
        </p:txBody>
      </p:sp>
    </p:spTree>
    <p:extLst>
      <p:ext uri="{BB962C8B-B14F-4D97-AF65-F5344CB8AC3E}">
        <p14:creationId xmlns:p14="http://schemas.microsoft.com/office/powerpoint/2010/main" val="2125992423"/>
      </p:ext>
    </p:extLst>
  </p:cSld>
  <p:clrMapOvr>
    <a:masterClrMapping/>
  </p:clrMapOvr>
  <p:transition spd="slow" advClick="0" advTm="20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cstate="print">
            <a:extLst>
              <a:ext uri="{28A0092B-C50C-407E-A947-70E740481C1C}">
                <a14:useLocalDpi xmlns:a14="http://schemas.microsoft.com/office/drawing/2010/main" val="0"/>
              </a:ext>
            </a:extLst>
          </a:blip>
          <a:srcRect t="6153" r="3970"/>
          <a:stretch/>
        </p:blipFill>
        <p:spPr bwMode="auto">
          <a:xfrm>
            <a:off x="6055988" y="3702002"/>
            <a:ext cx="2687044" cy="2463949"/>
          </a:xfrm>
          <a:prstGeom prst="rect">
            <a:avLst/>
          </a:prstGeom>
          <a:noFill/>
          <a:ln>
            <a:noFill/>
          </a:ln>
        </p:spPr>
      </p:pic>
      <p:pic>
        <p:nvPicPr>
          <p:cNvPr id="3" name="Picture 2" descr="MIT SoAP.jpg"/>
          <p:cNvPicPr>
            <a:picLocks noChangeAspect="1"/>
          </p:cNvPicPr>
          <p:nvPr/>
        </p:nvPicPr>
        <p:blipFill rotWithShape="1">
          <a:blip r:embed="rId4" cstate="print">
            <a:extLst>
              <a:ext uri="{28A0092B-C50C-407E-A947-70E740481C1C}">
                <a14:useLocalDpi xmlns:a14="http://schemas.microsoft.com/office/drawing/2010/main" val="0"/>
              </a:ext>
            </a:extLst>
          </a:blip>
          <a:srcRect l="8341" t="8306" r="7779" b="10187"/>
          <a:stretch/>
        </p:blipFill>
        <p:spPr>
          <a:xfrm>
            <a:off x="467544" y="826664"/>
            <a:ext cx="5315595" cy="2818360"/>
          </a:xfrm>
          <a:prstGeom prst="rect">
            <a:avLst/>
          </a:prstGeom>
        </p:spPr>
      </p:pic>
      <p:pic>
        <p:nvPicPr>
          <p:cNvPr id="4" name="Picture 3" descr="image-square.jpg"/>
          <p:cNvPicPr>
            <a:picLocks noChangeAspect="1"/>
          </p:cNvPicPr>
          <p:nvPr/>
        </p:nvPicPr>
        <p:blipFill rotWithShape="1">
          <a:blip r:embed="rId5" cstate="print">
            <a:extLst>
              <a:ext uri="{28A0092B-C50C-407E-A947-70E740481C1C}">
                <a14:useLocalDpi xmlns:a14="http://schemas.microsoft.com/office/drawing/2010/main" val="0"/>
              </a:ext>
            </a:extLst>
          </a:blip>
          <a:srcRect r="4551"/>
          <a:stretch/>
        </p:blipFill>
        <p:spPr>
          <a:xfrm>
            <a:off x="6084168" y="830916"/>
            <a:ext cx="2664296" cy="2791356"/>
          </a:xfrm>
          <a:prstGeom prst="rect">
            <a:avLst/>
          </a:prstGeom>
        </p:spPr>
      </p:pic>
      <p:sp>
        <p:nvSpPr>
          <p:cNvPr id="5" name="TextBox 4"/>
          <p:cNvSpPr txBox="1"/>
          <p:nvPr/>
        </p:nvSpPr>
        <p:spPr>
          <a:xfrm>
            <a:off x="1619672" y="188640"/>
            <a:ext cx="5887223" cy="400110"/>
          </a:xfrm>
          <a:prstGeom prst="rect">
            <a:avLst/>
          </a:prstGeom>
          <a:noFill/>
        </p:spPr>
        <p:txBody>
          <a:bodyPr wrap="none" rtlCol="0">
            <a:spAutoFit/>
          </a:bodyPr>
          <a:lstStyle/>
          <a:p>
            <a:r>
              <a:rPr lang="en-US" sz="2000" dirty="0" smtClean="0">
                <a:solidFill>
                  <a:srgbClr val="0000FF"/>
                </a:solidFill>
              </a:rPr>
              <a:t>Flexibility in engineering design saves future costs</a:t>
            </a:r>
            <a:endParaRPr lang="en-US" sz="2000" dirty="0">
              <a:solidFill>
                <a:srgbClr val="0000FF"/>
              </a:solidFill>
            </a:endParaRPr>
          </a:p>
        </p:txBody>
      </p:sp>
      <p:sp>
        <p:nvSpPr>
          <p:cNvPr id="6" name="TextBox 5"/>
          <p:cNvSpPr txBox="1"/>
          <p:nvPr/>
        </p:nvSpPr>
        <p:spPr>
          <a:xfrm>
            <a:off x="467544" y="4005064"/>
            <a:ext cx="3168352" cy="1384995"/>
          </a:xfrm>
          <a:prstGeom prst="rect">
            <a:avLst/>
          </a:prstGeom>
          <a:noFill/>
        </p:spPr>
        <p:txBody>
          <a:bodyPr wrap="square" rtlCol="0">
            <a:spAutoFit/>
          </a:bodyPr>
          <a:lstStyle/>
          <a:p>
            <a:r>
              <a:rPr lang="en-GB" sz="1400" dirty="0"/>
              <a:t>Vertical expansion of Health Care Service Corporation building in </a:t>
            </a:r>
            <a:r>
              <a:rPr lang="en-GB" sz="1400" dirty="0" smtClean="0"/>
              <a:t>Chicago.</a:t>
            </a:r>
            <a:endParaRPr lang="en-GB" sz="1400" dirty="0"/>
          </a:p>
          <a:p>
            <a:endParaRPr lang="en-GB" sz="1400" dirty="0" smtClean="0"/>
          </a:p>
          <a:p>
            <a:r>
              <a:rPr lang="en-GB" sz="1400" dirty="0" smtClean="0"/>
              <a:t>Source</a:t>
            </a:r>
            <a:r>
              <a:rPr lang="en-GB" sz="1400" dirty="0"/>
              <a:t>: </a:t>
            </a:r>
            <a:r>
              <a:rPr lang="en-GB" sz="1400" dirty="0" err="1"/>
              <a:t>Goettsch</a:t>
            </a:r>
            <a:r>
              <a:rPr lang="en-GB" sz="1400" dirty="0"/>
              <a:t> Partners release to </a:t>
            </a:r>
            <a:r>
              <a:rPr lang="en-GB" sz="1400" dirty="0" err="1"/>
              <a:t>Wittels</a:t>
            </a:r>
            <a:r>
              <a:rPr lang="en-GB" sz="1400" dirty="0"/>
              <a:t> and Pearson, 2008</a:t>
            </a:r>
            <a:r>
              <a:rPr lang="en-GB" sz="1400" dirty="0" smtClean="0"/>
              <a:t>)</a:t>
            </a:r>
            <a:endParaRPr lang="en-US" sz="1400" dirty="0"/>
          </a:p>
        </p:txBody>
      </p:sp>
      <p:pic>
        <p:nvPicPr>
          <p:cNvPr id="7" name="Picture 6" descr="images.jpg"/>
          <p:cNvPicPr>
            <a:picLocks noChangeAspect="1"/>
          </p:cNvPicPr>
          <p:nvPr/>
        </p:nvPicPr>
        <p:blipFill rotWithShape="1">
          <a:blip r:embed="rId6" cstate="print">
            <a:extLst>
              <a:ext uri="{28A0092B-C50C-407E-A947-70E740481C1C}">
                <a14:useLocalDpi xmlns:a14="http://schemas.microsoft.com/office/drawing/2010/main" val="0"/>
              </a:ext>
            </a:extLst>
          </a:blip>
          <a:srcRect r="13793"/>
          <a:stretch/>
        </p:blipFill>
        <p:spPr>
          <a:xfrm>
            <a:off x="4217864" y="3718146"/>
            <a:ext cx="1565275" cy="2424090"/>
          </a:xfrm>
          <a:prstGeom prst="rect">
            <a:avLst/>
          </a:prstGeom>
        </p:spPr>
      </p:pic>
    </p:spTree>
    <p:extLst>
      <p:ext uri="{BB962C8B-B14F-4D97-AF65-F5344CB8AC3E}">
        <p14:creationId xmlns:p14="http://schemas.microsoft.com/office/powerpoint/2010/main" val="3932963641"/>
      </p:ext>
    </p:extLst>
  </p:cSld>
  <p:clrMapOvr>
    <a:masterClrMapping/>
  </p:clrMapOvr>
  <p:transition spd="slow" advClick="0" advTm="20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t="4115"/>
          <a:stretch/>
        </p:blipFill>
        <p:spPr>
          <a:xfrm>
            <a:off x="1" y="-7624"/>
            <a:ext cx="4860032" cy="6151226"/>
          </a:xfrm>
          <a:prstGeom prst="rect">
            <a:avLst/>
          </a:prstGeom>
        </p:spPr>
      </p:pic>
      <p:sp>
        <p:nvSpPr>
          <p:cNvPr id="3" name="TextBox 2"/>
          <p:cNvSpPr txBox="1"/>
          <p:nvPr/>
        </p:nvSpPr>
        <p:spPr>
          <a:xfrm>
            <a:off x="5292080" y="179348"/>
            <a:ext cx="3456384" cy="646331"/>
          </a:xfrm>
          <a:prstGeom prst="rect">
            <a:avLst/>
          </a:prstGeom>
          <a:noFill/>
        </p:spPr>
        <p:txBody>
          <a:bodyPr wrap="square" rtlCol="0">
            <a:spAutoFit/>
          </a:bodyPr>
          <a:lstStyle/>
          <a:p>
            <a:r>
              <a:rPr lang="en-GB" dirty="0" smtClean="0">
                <a:solidFill>
                  <a:srgbClr val="0000FF"/>
                </a:solidFill>
              </a:rPr>
              <a:t>Geo</a:t>
            </a:r>
            <a:r>
              <a:rPr lang="en-GB" dirty="0">
                <a:solidFill>
                  <a:srgbClr val="0000FF"/>
                </a:solidFill>
              </a:rPr>
              <a:t>-Thermal Heating Pump (GSHP) </a:t>
            </a:r>
            <a:endParaRPr lang="en-US" dirty="0">
              <a:solidFill>
                <a:srgbClr val="0000FF"/>
              </a:solidFill>
            </a:endParaRPr>
          </a:p>
        </p:txBody>
      </p:sp>
      <p:sp>
        <p:nvSpPr>
          <p:cNvPr id="4" name="TextBox 3"/>
          <p:cNvSpPr txBox="1"/>
          <p:nvPr/>
        </p:nvSpPr>
        <p:spPr>
          <a:xfrm>
            <a:off x="5308157" y="1441807"/>
            <a:ext cx="2808312" cy="2800766"/>
          </a:xfrm>
          <a:prstGeom prst="rect">
            <a:avLst/>
          </a:prstGeom>
          <a:noFill/>
        </p:spPr>
        <p:txBody>
          <a:bodyPr wrap="square" rtlCol="0">
            <a:spAutoFit/>
          </a:bodyPr>
          <a:lstStyle/>
          <a:p>
            <a:pPr algn="just"/>
            <a:r>
              <a:rPr lang="en-US" sz="1600" dirty="0" smtClean="0"/>
              <a:t>It is an energy </a:t>
            </a:r>
            <a:r>
              <a:rPr lang="en-US" sz="1600" dirty="0"/>
              <a:t>storage technology </a:t>
            </a:r>
            <a:r>
              <a:rPr lang="en-GB" sz="1600" dirty="0" smtClean="0"/>
              <a:t>that </a:t>
            </a:r>
            <a:r>
              <a:rPr lang="en-GB" sz="1600" dirty="0"/>
              <a:t>uses the stable temperature of the soil to enter, or extract heating according to seasonal </a:t>
            </a:r>
            <a:r>
              <a:rPr lang="en-GB" sz="1600" dirty="0" smtClean="0"/>
              <a:t>needs.</a:t>
            </a:r>
          </a:p>
          <a:p>
            <a:pPr algn="just"/>
            <a:endParaRPr lang="en-GB" sz="1600" dirty="0" smtClean="0"/>
          </a:p>
          <a:p>
            <a:pPr algn="just"/>
            <a:endParaRPr lang="en-GB" sz="1600" dirty="0"/>
          </a:p>
          <a:p>
            <a:pPr algn="just"/>
            <a:r>
              <a:rPr lang="en-GB" sz="1600" dirty="0" smtClean="0"/>
              <a:t>GSHP </a:t>
            </a:r>
            <a:r>
              <a:rPr lang="en-GB" sz="1600" dirty="0"/>
              <a:t>systems require quite </a:t>
            </a:r>
            <a:r>
              <a:rPr lang="en-GB" sz="1600" dirty="0">
                <a:solidFill>
                  <a:srgbClr val="FF0000"/>
                </a:solidFill>
              </a:rPr>
              <a:t>significant initial investments </a:t>
            </a:r>
            <a:r>
              <a:rPr lang="en-GB" sz="1600" dirty="0"/>
              <a:t>to be </a:t>
            </a:r>
            <a:r>
              <a:rPr lang="en-GB" sz="1600" dirty="0" smtClean="0"/>
              <a:t>installed. </a:t>
            </a:r>
            <a:endParaRPr lang="en-US" sz="1600" dirty="0"/>
          </a:p>
        </p:txBody>
      </p:sp>
    </p:spTree>
    <p:extLst>
      <p:ext uri="{BB962C8B-B14F-4D97-AF65-F5344CB8AC3E}">
        <p14:creationId xmlns:p14="http://schemas.microsoft.com/office/powerpoint/2010/main" val="3932963641"/>
      </p:ext>
    </p:extLst>
  </p:cSld>
  <p:clrMapOvr>
    <a:masterClrMapping/>
  </p:clrMapOvr>
  <p:transition spd="slow" advClick="0" advTm="20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251356"/>
            <a:ext cx="6433829" cy="369332"/>
          </a:xfrm>
          <a:prstGeom prst="rect">
            <a:avLst/>
          </a:prstGeom>
          <a:noFill/>
        </p:spPr>
        <p:txBody>
          <a:bodyPr wrap="square" rtlCol="0">
            <a:spAutoFit/>
          </a:bodyPr>
          <a:lstStyle/>
          <a:p>
            <a:r>
              <a:rPr lang="en-US" dirty="0" smtClean="0">
                <a:solidFill>
                  <a:srgbClr val="0000FF"/>
                </a:solidFill>
              </a:rPr>
              <a:t>Flexibility in integration a GSHP system into a new building</a:t>
            </a:r>
            <a:endParaRPr lang="en-US" dirty="0">
              <a:solidFill>
                <a:srgbClr val="0000FF"/>
              </a:solidFill>
            </a:endParaRPr>
          </a:p>
        </p:txBody>
      </p:sp>
      <p:pic>
        <p:nvPicPr>
          <p:cNvPr id="3" name="Picture 2"/>
          <p:cNvPicPr>
            <a:picLocks noChangeAspect="1"/>
          </p:cNvPicPr>
          <p:nvPr/>
        </p:nvPicPr>
        <p:blipFill>
          <a:blip r:embed="rId3" cstate="print"/>
          <a:stretch>
            <a:fillRect/>
          </a:stretch>
        </p:blipFill>
        <p:spPr>
          <a:xfrm>
            <a:off x="452056" y="960918"/>
            <a:ext cx="8386772" cy="5132378"/>
          </a:xfrm>
          <a:prstGeom prst="rect">
            <a:avLst/>
          </a:prstGeom>
        </p:spPr>
      </p:pic>
    </p:spTree>
    <p:extLst>
      <p:ext uri="{BB962C8B-B14F-4D97-AF65-F5344CB8AC3E}">
        <p14:creationId xmlns:p14="http://schemas.microsoft.com/office/powerpoint/2010/main" val="3932963641"/>
      </p:ext>
    </p:extLst>
  </p:cSld>
  <p:clrMapOvr>
    <a:masterClrMapping/>
  </p:clrMapOvr>
  <p:transition spd="slow" advClick="0" advTm="20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364594"/>
            <a:ext cx="5801438" cy="400110"/>
          </a:xfrm>
          <a:prstGeom prst="rect">
            <a:avLst/>
          </a:prstGeom>
          <a:noFill/>
        </p:spPr>
        <p:txBody>
          <a:bodyPr wrap="none" rtlCol="0">
            <a:spAutoFit/>
          </a:bodyPr>
          <a:lstStyle/>
          <a:p>
            <a:r>
              <a:rPr lang="en-US" sz="2000" dirty="0" smtClean="0">
                <a:solidFill>
                  <a:srgbClr val="0000FF"/>
                </a:solidFill>
              </a:rPr>
              <a:t> </a:t>
            </a:r>
            <a:r>
              <a:rPr lang="en-US" sz="2000" dirty="0">
                <a:solidFill>
                  <a:srgbClr val="0000FF"/>
                </a:solidFill>
              </a:rPr>
              <a:t>C</a:t>
            </a:r>
            <a:r>
              <a:rPr lang="en-US" sz="2000" dirty="0" smtClean="0">
                <a:solidFill>
                  <a:srgbClr val="0000FF"/>
                </a:solidFill>
              </a:rPr>
              <a:t>onsidering a number of key and tricky variables</a:t>
            </a:r>
          </a:p>
        </p:txBody>
      </p:sp>
      <p:pic>
        <p:nvPicPr>
          <p:cNvPr id="11" name="Picture 10"/>
          <p:cNvPicPr>
            <a:picLocks noChangeAspect="1"/>
          </p:cNvPicPr>
          <p:nvPr/>
        </p:nvPicPr>
        <p:blipFill>
          <a:blip r:embed="rId3" cstate="print"/>
          <a:stretch>
            <a:fillRect/>
          </a:stretch>
        </p:blipFill>
        <p:spPr>
          <a:xfrm>
            <a:off x="539552" y="1263367"/>
            <a:ext cx="2308488" cy="1648920"/>
          </a:xfrm>
          <a:prstGeom prst="rect">
            <a:avLst/>
          </a:prstGeom>
        </p:spPr>
      </p:pic>
      <p:pic>
        <p:nvPicPr>
          <p:cNvPr id="12" name="Picture 11"/>
          <p:cNvPicPr>
            <a:picLocks noChangeAspect="1"/>
          </p:cNvPicPr>
          <p:nvPr/>
        </p:nvPicPr>
        <p:blipFill>
          <a:blip r:embed="rId4" cstate="print"/>
          <a:stretch>
            <a:fillRect/>
          </a:stretch>
        </p:blipFill>
        <p:spPr>
          <a:xfrm>
            <a:off x="4788024" y="1268761"/>
            <a:ext cx="2304255" cy="1725968"/>
          </a:xfrm>
          <a:prstGeom prst="rect">
            <a:avLst/>
          </a:prstGeom>
        </p:spPr>
      </p:pic>
      <p:pic>
        <p:nvPicPr>
          <p:cNvPr id="13" name="Picture 12"/>
          <p:cNvPicPr>
            <a:picLocks noChangeAspect="1"/>
          </p:cNvPicPr>
          <p:nvPr/>
        </p:nvPicPr>
        <p:blipFill>
          <a:blip r:embed="rId5" cstate="print"/>
          <a:stretch>
            <a:fillRect/>
          </a:stretch>
        </p:blipFill>
        <p:spPr>
          <a:xfrm>
            <a:off x="389944" y="3590700"/>
            <a:ext cx="2453864" cy="2088395"/>
          </a:xfrm>
          <a:prstGeom prst="rect">
            <a:avLst/>
          </a:prstGeom>
        </p:spPr>
      </p:pic>
      <p:pic>
        <p:nvPicPr>
          <p:cNvPr id="14" name="Picture 13"/>
          <p:cNvPicPr>
            <a:picLocks noChangeAspect="1"/>
          </p:cNvPicPr>
          <p:nvPr/>
        </p:nvPicPr>
        <p:blipFill rotWithShape="1">
          <a:blip r:embed="rId6" cstate="print"/>
          <a:srcRect l="26008"/>
          <a:stretch/>
        </p:blipFill>
        <p:spPr>
          <a:xfrm>
            <a:off x="4750335" y="3590700"/>
            <a:ext cx="2413954" cy="2171034"/>
          </a:xfrm>
          <a:prstGeom prst="rect">
            <a:avLst/>
          </a:prstGeom>
        </p:spPr>
      </p:pic>
      <p:sp>
        <p:nvSpPr>
          <p:cNvPr id="15" name="TextBox 14"/>
          <p:cNvSpPr txBox="1"/>
          <p:nvPr/>
        </p:nvSpPr>
        <p:spPr>
          <a:xfrm>
            <a:off x="3096284" y="1212432"/>
            <a:ext cx="1133644" cy="646331"/>
          </a:xfrm>
          <a:prstGeom prst="rect">
            <a:avLst/>
          </a:prstGeom>
          <a:noFill/>
        </p:spPr>
        <p:txBody>
          <a:bodyPr wrap="none" rtlCol="0">
            <a:spAutoFit/>
          </a:bodyPr>
          <a:lstStyle/>
          <a:p>
            <a:r>
              <a:rPr lang="en-US" dirty="0" smtClean="0"/>
              <a:t>1. Price of</a:t>
            </a:r>
          </a:p>
          <a:p>
            <a:r>
              <a:rPr lang="en-US" dirty="0" smtClean="0"/>
              <a:t>gas</a:t>
            </a:r>
            <a:endParaRPr lang="en-US" dirty="0"/>
          </a:p>
        </p:txBody>
      </p:sp>
      <p:sp>
        <p:nvSpPr>
          <p:cNvPr id="16" name="TextBox 15"/>
          <p:cNvSpPr txBox="1"/>
          <p:nvPr/>
        </p:nvSpPr>
        <p:spPr>
          <a:xfrm>
            <a:off x="7497332" y="1212432"/>
            <a:ext cx="1133644" cy="646331"/>
          </a:xfrm>
          <a:prstGeom prst="rect">
            <a:avLst/>
          </a:prstGeom>
          <a:noFill/>
        </p:spPr>
        <p:txBody>
          <a:bodyPr wrap="none" rtlCol="0">
            <a:spAutoFit/>
          </a:bodyPr>
          <a:lstStyle/>
          <a:p>
            <a:r>
              <a:rPr lang="en-US" dirty="0" smtClean="0"/>
              <a:t>2. Price of</a:t>
            </a:r>
          </a:p>
          <a:p>
            <a:r>
              <a:rPr lang="en-US" dirty="0" smtClean="0"/>
              <a:t>electricity</a:t>
            </a:r>
            <a:endParaRPr lang="en-US" dirty="0"/>
          </a:p>
        </p:txBody>
      </p:sp>
      <p:sp>
        <p:nvSpPr>
          <p:cNvPr id="17" name="TextBox 16"/>
          <p:cNvSpPr txBox="1"/>
          <p:nvPr/>
        </p:nvSpPr>
        <p:spPr>
          <a:xfrm>
            <a:off x="7497332" y="3406034"/>
            <a:ext cx="1353142" cy="1200329"/>
          </a:xfrm>
          <a:prstGeom prst="rect">
            <a:avLst/>
          </a:prstGeom>
          <a:noFill/>
        </p:spPr>
        <p:txBody>
          <a:bodyPr wrap="none" rtlCol="0">
            <a:spAutoFit/>
          </a:bodyPr>
          <a:lstStyle/>
          <a:p>
            <a:r>
              <a:rPr lang="en-US" dirty="0" smtClean="0"/>
              <a:t>4. Energy</a:t>
            </a:r>
          </a:p>
          <a:p>
            <a:r>
              <a:rPr lang="en-US" dirty="0"/>
              <a:t>d</a:t>
            </a:r>
            <a:r>
              <a:rPr lang="en-US" dirty="0" smtClean="0"/>
              <a:t>emand (for</a:t>
            </a:r>
          </a:p>
          <a:p>
            <a:r>
              <a:rPr lang="en-US" dirty="0"/>
              <a:t>h</a:t>
            </a:r>
            <a:r>
              <a:rPr lang="en-US" dirty="0" smtClean="0"/>
              <a:t>eating and</a:t>
            </a:r>
          </a:p>
          <a:p>
            <a:r>
              <a:rPr lang="en-US" dirty="0"/>
              <a:t>c</a:t>
            </a:r>
            <a:r>
              <a:rPr lang="en-US" dirty="0" smtClean="0"/>
              <a:t>ooling)</a:t>
            </a:r>
            <a:endParaRPr lang="en-US" dirty="0"/>
          </a:p>
        </p:txBody>
      </p:sp>
      <p:sp>
        <p:nvSpPr>
          <p:cNvPr id="18" name="TextBox 17"/>
          <p:cNvSpPr txBox="1"/>
          <p:nvPr/>
        </p:nvSpPr>
        <p:spPr>
          <a:xfrm>
            <a:off x="2992056" y="3406034"/>
            <a:ext cx="1646980" cy="923330"/>
          </a:xfrm>
          <a:prstGeom prst="rect">
            <a:avLst/>
          </a:prstGeom>
          <a:noFill/>
        </p:spPr>
        <p:txBody>
          <a:bodyPr wrap="none" rtlCol="0">
            <a:spAutoFit/>
          </a:bodyPr>
          <a:lstStyle/>
          <a:p>
            <a:r>
              <a:rPr lang="en-US" dirty="0" smtClean="0"/>
              <a:t>3. Coefficient</a:t>
            </a:r>
          </a:p>
          <a:p>
            <a:r>
              <a:rPr lang="en-US" dirty="0"/>
              <a:t>o</a:t>
            </a:r>
            <a:r>
              <a:rPr lang="en-US" dirty="0" smtClean="0"/>
              <a:t>f performance</a:t>
            </a:r>
          </a:p>
          <a:p>
            <a:r>
              <a:rPr lang="en-US" dirty="0"/>
              <a:t>o</a:t>
            </a:r>
            <a:r>
              <a:rPr lang="en-US" dirty="0" smtClean="0"/>
              <a:t>f the GSHP</a:t>
            </a:r>
            <a:endParaRPr lang="en-US" dirty="0"/>
          </a:p>
        </p:txBody>
      </p:sp>
    </p:spTree>
    <p:extLst>
      <p:ext uri="{BB962C8B-B14F-4D97-AF65-F5344CB8AC3E}">
        <p14:creationId xmlns:p14="http://schemas.microsoft.com/office/powerpoint/2010/main" val="3932963641"/>
      </p:ext>
    </p:extLst>
  </p:cSld>
  <p:clrMapOvr>
    <a:masterClrMapping/>
  </p:clrMapOvr>
  <p:transition spd="slow" advClick="0" advTm="20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297" y="4658411"/>
            <a:ext cx="8340845" cy="1492691"/>
          </a:xfrm>
          <a:prstGeom prst="rect">
            <a:avLst/>
          </a:prstGeom>
          <a:solidFill>
            <a:srgbClr val="0000FF">
              <a:alpha val="18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stretch>
            <a:fillRect/>
          </a:stretch>
        </p:blipFill>
        <p:spPr>
          <a:xfrm>
            <a:off x="4941725" y="5149312"/>
            <a:ext cx="1072164" cy="912481"/>
          </a:xfrm>
          <a:prstGeom prst="rect">
            <a:avLst/>
          </a:prstGeom>
        </p:spPr>
      </p:pic>
      <p:pic>
        <p:nvPicPr>
          <p:cNvPr id="4" name="Picture 3"/>
          <p:cNvPicPr>
            <a:picLocks noChangeAspect="1"/>
          </p:cNvPicPr>
          <p:nvPr/>
        </p:nvPicPr>
        <p:blipFill rotWithShape="1">
          <a:blip r:embed="rId4" cstate="print"/>
          <a:srcRect l="26008" t="14279"/>
          <a:stretch/>
        </p:blipFill>
        <p:spPr>
          <a:xfrm>
            <a:off x="7064224" y="5153854"/>
            <a:ext cx="1177688" cy="907939"/>
          </a:xfrm>
          <a:prstGeom prst="rect">
            <a:avLst/>
          </a:prstGeom>
        </p:spPr>
      </p:pic>
      <p:sp>
        <p:nvSpPr>
          <p:cNvPr id="5" name="TextBox 4"/>
          <p:cNvSpPr txBox="1"/>
          <p:nvPr/>
        </p:nvSpPr>
        <p:spPr>
          <a:xfrm>
            <a:off x="265032" y="161620"/>
            <a:ext cx="4993009" cy="369332"/>
          </a:xfrm>
          <a:prstGeom prst="rect">
            <a:avLst/>
          </a:prstGeom>
          <a:noFill/>
        </p:spPr>
        <p:txBody>
          <a:bodyPr wrap="square" rtlCol="0">
            <a:spAutoFit/>
          </a:bodyPr>
          <a:lstStyle/>
          <a:p>
            <a:r>
              <a:rPr lang="en-US" dirty="0" err="1" smtClean="0">
                <a:solidFill>
                  <a:srgbClr val="0000FF"/>
                </a:solidFill>
              </a:rPr>
              <a:t>Modelling</a:t>
            </a:r>
            <a:r>
              <a:rPr lang="en-US" dirty="0" smtClean="0">
                <a:solidFill>
                  <a:srgbClr val="0000FF"/>
                </a:solidFill>
              </a:rPr>
              <a:t> the uncertainty over variables</a:t>
            </a:r>
            <a:endParaRPr lang="en-US" dirty="0">
              <a:solidFill>
                <a:srgbClr val="0000FF"/>
              </a:solidFill>
            </a:endParaRPr>
          </a:p>
        </p:txBody>
      </p:sp>
      <p:sp>
        <p:nvSpPr>
          <p:cNvPr id="6" name="TextBox 5"/>
          <p:cNvSpPr txBox="1"/>
          <p:nvPr/>
        </p:nvSpPr>
        <p:spPr>
          <a:xfrm>
            <a:off x="7092280" y="4695262"/>
            <a:ext cx="1800200" cy="400110"/>
          </a:xfrm>
          <a:prstGeom prst="rect">
            <a:avLst/>
          </a:prstGeom>
          <a:noFill/>
        </p:spPr>
        <p:txBody>
          <a:bodyPr wrap="square" rtlCol="0">
            <a:spAutoFit/>
          </a:bodyPr>
          <a:lstStyle/>
          <a:p>
            <a:r>
              <a:rPr lang="en-US" sz="1000" dirty="0" smtClean="0"/>
              <a:t>4. Energy demand (form heating and cooling)</a:t>
            </a:r>
            <a:endParaRPr lang="en-US" sz="1000" dirty="0"/>
          </a:p>
        </p:txBody>
      </p:sp>
      <p:sp>
        <p:nvSpPr>
          <p:cNvPr id="7" name="TextBox 6"/>
          <p:cNvSpPr txBox="1"/>
          <p:nvPr/>
        </p:nvSpPr>
        <p:spPr>
          <a:xfrm>
            <a:off x="4788024" y="4695262"/>
            <a:ext cx="1757847" cy="400110"/>
          </a:xfrm>
          <a:prstGeom prst="rect">
            <a:avLst/>
          </a:prstGeom>
          <a:noFill/>
        </p:spPr>
        <p:txBody>
          <a:bodyPr wrap="square" rtlCol="0">
            <a:spAutoFit/>
          </a:bodyPr>
          <a:lstStyle/>
          <a:p>
            <a:r>
              <a:rPr lang="en-US" sz="1000" dirty="0" smtClean="0"/>
              <a:t>3. Coefficient of performance</a:t>
            </a:r>
            <a:r>
              <a:rPr lang="en-US" sz="1000" dirty="0"/>
              <a:t> </a:t>
            </a:r>
            <a:r>
              <a:rPr lang="en-US" sz="1000" dirty="0" smtClean="0"/>
              <a:t>of the GSHP</a:t>
            </a:r>
            <a:endParaRPr lang="en-US" sz="1000" dirty="0"/>
          </a:p>
        </p:txBody>
      </p:sp>
      <p:pic>
        <p:nvPicPr>
          <p:cNvPr id="8" name="Picture 7"/>
          <p:cNvPicPr>
            <a:picLocks noChangeAspect="1"/>
          </p:cNvPicPr>
          <p:nvPr/>
        </p:nvPicPr>
        <p:blipFill>
          <a:blip r:embed="rId5" cstate="print"/>
          <a:stretch>
            <a:fillRect/>
          </a:stretch>
        </p:blipFill>
        <p:spPr>
          <a:xfrm>
            <a:off x="2581528" y="5092203"/>
            <a:ext cx="1313136" cy="983585"/>
          </a:xfrm>
          <a:prstGeom prst="rect">
            <a:avLst/>
          </a:prstGeom>
        </p:spPr>
      </p:pic>
      <p:sp>
        <p:nvSpPr>
          <p:cNvPr id="9" name="TextBox 8"/>
          <p:cNvSpPr txBox="1"/>
          <p:nvPr/>
        </p:nvSpPr>
        <p:spPr>
          <a:xfrm>
            <a:off x="2555776" y="4705135"/>
            <a:ext cx="1428944" cy="246221"/>
          </a:xfrm>
          <a:prstGeom prst="rect">
            <a:avLst/>
          </a:prstGeom>
          <a:noFill/>
        </p:spPr>
        <p:txBody>
          <a:bodyPr wrap="square" rtlCol="0">
            <a:spAutoFit/>
          </a:bodyPr>
          <a:lstStyle/>
          <a:p>
            <a:r>
              <a:rPr lang="en-US" sz="1000" dirty="0"/>
              <a:t>2</a:t>
            </a:r>
            <a:r>
              <a:rPr lang="en-US" sz="1000" dirty="0" smtClean="0"/>
              <a:t>. Price of electricity</a:t>
            </a:r>
            <a:endParaRPr lang="en-US" sz="1000" dirty="0"/>
          </a:p>
        </p:txBody>
      </p:sp>
      <p:pic>
        <p:nvPicPr>
          <p:cNvPr id="10" name="Picture 9"/>
          <p:cNvPicPr/>
          <p:nvPr/>
        </p:nvPicPr>
        <p:blipFill rotWithShape="1">
          <a:blip r:embed="rId6" cstate="print">
            <a:extLst>
              <a:ext uri="{28A0092B-C50C-407E-A947-70E740481C1C}">
                <a14:useLocalDpi xmlns:a14="http://schemas.microsoft.com/office/drawing/2010/main" val="0"/>
              </a:ext>
            </a:extLst>
          </a:blip>
          <a:srcRect t="13512" r="20090"/>
          <a:stretch/>
        </p:blipFill>
        <p:spPr bwMode="auto">
          <a:xfrm>
            <a:off x="65145" y="677755"/>
            <a:ext cx="3392077" cy="1820592"/>
          </a:xfrm>
          <a:prstGeom prst="rect">
            <a:avLst/>
          </a:prstGeom>
          <a:noFill/>
          <a:ln>
            <a:noFill/>
          </a:ln>
          <a:extLst>
            <a:ext uri="{53640926-AAD7-44D8-BBD7-CCE9431645EC}">
              <a14:shadowObscured xmlns:a14="http://schemas.microsoft.com/office/drawing/2010/main"/>
            </a:ext>
          </a:extLst>
        </p:spPr>
      </p:pic>
      <p:pic>
        <p:nvPicPr>
          <p:cNvPr id="11" name="Picture 10"/>
          <p:cNvPicPr>
            <a:picLocks noChangeAspect="1"/>
          </p:cNvPicPr>
          <p:nvPr/>
        </p:nvPicPr>
        <p:blipFill>
          <a:blip r:embed="rId7" cstate="print"/>
          <a:stretch>
            <a:fillRect/>
          </a:stretch>
        </p:blipFill>
        <p:spPr>
          <a:xfrm>
            <a:off x="539552" y="5090433"/>
            <a:ext cx="1363949" cy="974249"/>
          </a:xfrm>
          <a:prstGeom prst="rect">
            <a:avLst/>
          </a:prstGeom>
        </p:spPr>
      </p:pic>
      <p:sp>
        <p:nvSpPr>
          <p:cNvPr id="12" name="TextBox 11"/>
          <p:cNvSpPr txBox="1"/>
          <p:nvPr/>
        </p:nvSpPr>
        <p:spPr>
          <a:xfrm>
            <a:off x="451497" y="4705135"/>
            <a:ext cx="1528215" cy="246221"/>
          </a:xfrm>
          <a:prstGeom prst="rect">
            <a:avLst/>
          </a:prstGeom>
          <a:noFill/>
        </p:spPr>
        <p:txBody>
          <a:bodyPr wrap="square" rtlCol="0">
            <a:spAutoFit/>
          </a:bodyPr>
          <a:lstStyle/>
          <a:p>
            <a:r>
              <a:rPr lang="en-US" sz="1000" dirty="0" smtClean="0"/>
              <a:t>1. Price of gas</a:t>
            </a:r>
            <a:endParaRPr lang="en-US" sz="1000" dirty="0"/>
          </a:p>
        </p:txBody>
      </p:sp>
      <p:sp>
        <p:nvSpPr>
          <p:cNvPr id="13" name="Rectangle 12"/>
          <p:cNvSpPr/>
          <p:nvPr/>
        </p:nvSpPr>
        <p:spPr>
          <a:xfrm>
            <a:off x="467543" y="4709794"/>
            <a:ext cx="1517393" cy="139701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5866" y="824749"/>
            <a:ext cx="5304790" cy="3627755"/>
          </a:xfrm>
          <a:prstGeom prst="rect">
            <a:avLst/>
          </a:prstGeom>
          <a:noFill/>
          <a:ln>
            <a:noFill/>
          </a:ln>
        </p:spPr>
      </p:pic>
      <p:pic>
        <p:nvPicPr>
          <p:cNvPr id="15" name="Picture 14"/>
          <p:cNvPicPr/>
          <p:nvPr/>
        </p:nvPicPr>
        <p:blipFill rotWithShape="1">
          <a:blip r:embed="rId6" cstate="print">
            <a:extLst>
              <a:ext uri="{28A0092B-C50C-407E-A947-70E740481C1C}">
                <a14:useLocalDpi xmlns:a14="http://schemas.microsoft.com/office/drawing/2010/main" val="0"/>
              </a:ext>
            </a:extLst>
          </a:blip>
          <a:srcRect l="78940" t="13512" b="18511"/>
          <a:stretch/>
        </p:blipFill>
        <p:spPr bwMode="auto">
          <a:xfrm>
            <a:off x="507970" y="2568071"/>
            <a:ext cx="1284139" cy="16792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32963641"/>
      </p:ext>
    </p:extLst>
  </p:cSld>
  <p:clrMapOvr>
    <a:masterClrMapping/>
  </p:clrMapOvr>
  <p:transition spd="slow" advClick="0" advTm="20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3297" y="4639673"/>
            <a:ext cx="8340845" cy="1492691"/>
          </a:xfrm>
          <a:prstGeom prst="rect">
            <a:avLst/>
          </a:prstGeom>
          <a:solidFill>
            <a:srgbClr val="0000FF">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4" name="TextBox 3"/>
          <p:cNvSpPr txBox="1"/>
          <p:nvPr/>
        </p:nvSpPr>
        <p:spPr>
          <a:xfrm>
            <a:off x="294508" y="164970"/>
            <a:ext cx="7984564" cy="369332"/>
          </a:xfrm>
          <a:prstGeom prst="rect">
            <a:avLst/>
          </a:prstGeom>
          <a:noFill/>
        </p:spPr>
        <p:txBody>
          <a:bodyPr wrap="square" rtlCol="0">
            <a:spAutoFit/>
          </a:bodyPr>
          <a:lstStyle/>
          <a:p>
            <a:r>
              <a:rPr lang="en-US" dirty="0" smtClean="0">
                <a:solidFill>
                  <a:srgbClr val="0000FF"/>
                </a:solidFill>
              </a:rPr>
              <a:t>Random simulation of variables with Monte Carlo method</a:t>
            </a:r>
            <a:endParaRPr lang="en-US" dirty="0">
              <a:solidFill>
                <a:srgbClr val="0000FF"/>
              </a:solidFill>
            </a:endParaRP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7652"/>
          <a:stretch/>
        </p:blipFill>
        <p:spPr bwMode="auto">
          <a:xfrm>
            <a:off x="323528" y="799650"/>
            <a:ext cx="6768752" cy="3699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4872" r="82766"/>
          <a:stretch/>
        </p:blipFill>
        <p:spPr bwMode="auto">
          <a:xfrm>
            <a:off x="6876256" y="3208801"/>
            <a:ext cx="1870368" cy="1240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print"/>
          <a:stretch>
            <a:fillRect/>
          </a:stretch>
        </p:blipFill>
        <p:spPr>
          <a:xfrm>
            <a:off x="4941725" y="5127826"/>
            <a:ext cx="1072164" cy="912481"/>
          </a:xfrm>
          <a:prstGeom prst="rect">
            <a:avLst/>
          </a:prstGeom>
        </p:spPr>
      </p:pic>
      <p:pic>
        <p:nvPicPr>
          <p:cNvPr id="8" name="Picture 7"/>
          <p:cNvPicPr>
            <a:picLocks noChangeAspect="1"/>
          </p:cNvPicPr>
          <p:nvPr/>
        </p:nvPicPr>
        <p:blipFill rotWithShape="1">
          <a:blip r:embed="rId5" cstate="print"/>
          <a:srcRect l="26008" t="14279"/>
          <a:stretch/>
        </p:blipFill>
        <p:spPr>
          <a:xfrm>
            <a:off x="7064224" y="5132368"/>
            <a:ext cx="1177688" cy="907939"/>
          </a:xfrm>
          <a:prstGeom prst="rect">
            <a:avLst/>
          </a:prstGeom>
        </p:spPr>
      </p:pic>
      <p:sp>
        <p:nvSpPr>
          <p:cNvPr id="9" name="TextBox 8"/>
          <p:cNvSpPr txBox="1"/>
          <p:nvPr/>
        </p:nvSpPr>
        <p:spPr>
          <a:xfrm>
            <a:off x="7092280" y="4673776"/>
            <a:ext cx="1800200" cy="400110"/>
          </a:xfrm>
          <a:prstGeom prst="rect">
            <a:avLst/>
          </a:prstGeom>
          <a:noFill/>
        </p:spPr>
        <p:txBody>
          <a:bodyPr wrap="square" rtlCol="0">
            <a:spAutoFit/>
          </a:bodyPr>
          <a:lstStyle/>
          <a:p>
            <a:r>
              <a:rPr lang="en-US" sz="1000" dirty="0" smtClean="0"/>
              <a:t>4. Energy demand (form heating and cooling)</a:t>
            </a:r>
            <a:endParaRPr lang="en-US" sz="1000" dirty="0"/>
          </a:p>
        </p:txBody>
      </p:sp>
      <p:sp>
        <p:nvSpPr>
          <p:cNvPr id="10" name="TextBox 9"/>
          <p:cNvSpPr txBox="1"/>
          <p:nvPr/>
        </p:nvSpPr>
        <p:spPr>
          <a:xfrm>
            <a:off x="4788024" y="4673776"/>
            <a:ext cx="1757847" cy="400110"/>
          </a:xfrm>
          <a:prstGeom prst="rect">
            <a:avLst/>
          </a:prstGeom>
          <a:noFill/>
        </p:spPr>
        <p:txBody>
          <a:bodyPr wrap="square" rtlCol="0">
            <a:spAutoFit/>
          </a:bodyPr>
          <a:lstStyle/>
          <a:p>
            <a:r>
              <a:rPr lang="en-US" sz="1000" dirty="0" smtClean="0"/>
              <a:t>3. Coefficient of performance</a:t>
            </a:r>
            <a:r>
              <a:rPr lang="en-US" sz="1000" dirty="0"/>
              <a:t> </a:t>
            </a:r>
            <a:r>
              <a:rPr lang="en-US" sz="1000" dirty="0" smtClean="0"/>
              <a:t>of the GSHP</a:t>
            </a:r>
            <a:endParaRPr lang="en-US" sz="1000" dirty="0"/>
          </a:p>
        </p:txBody>
      </p:sp>
      <p:pic>
        <p:nvPicPr>
          <p:cNvPr id="11" name="Picture 10"/>
          <p:cNvPicPr>
            <a:picLocks noChangeAspect="1"/>
          </p:cNvPicPr>
          <p:nvPr/>
        </p:nvPicPr>
        <p:blipFill>
          <a:blip r:embed="rId6" cstate="print"/>
          <a:stretch>
            <a:fillRect/>
          </a:stretch>
        </p:blipFill>
        <p:spPr>
          <a:xfrm>
            <a:off x="2581528" y="5070717"/>
            <a:ext cx="1313136" cy="983585"/>
          </a:xfrm>
          <a:prstGeom prst="rect">
            <a:avLst/>
          </a:prstGeom>
        </p:spPr>
      </p:pic>
      <p:sp>
        <p:nvSpPr>
          <p:cNvPr id="12" name="TextBox 11"/>
          <p:cNvSpPr txBox="1"/>
          <p:nvPr/>
        </p:nvSpPr>
        <p:spPr>
          <a:xfrm>
            <a:off x="2555776" y="4683649"/>
            <a:ext cx="1428944" cy="246221"/>
          </a:xfrm>
          <a:prstGeom prst="rect">
            <a:avLst/>
          </a:prstGeom>
          <a:noFill/>
        </p:spPr>
        <p:txBody>
          <a:bodyPr wrap="square" rtlCol="0">
            <a:spAutoFit/>
          </a:bodyPr>
          <a:lstStyle/>
          <a:p>
            <a:r>
              <a:rPr lang="en-US" sz="1000" dirty="0"/>
              <a:t>2</a:t>
            </a:r>
            <a:r>
              <a:rPr lang="en-US" sz="1000" dirty="0" smtClean="0"/>
              <a:t>. Price of electricity</a:t>
            </a:r>
            <a:endParaRPr lang="en-US" sz="1000" dirty="0"/>
          </a:p>
        </p:txBody>
      </p:sp>
      <p:pic>
        <p:nvPicPr>
          <p:cNvPr id="13" name="Picture 12"/>
          <p:cNvPicPr>
            <a:picLocks noChangeAspect="1"/>
          </p:cNvPicPr>
          <p:nvPr/>
        </p:nvPicPr>
        <p:blipFill>
          <a:blip r:embed="rId7" cstate="print"/>
          <a:stretch>
            <a:fillRect/>
          </a:stretch>
        </p:blipFill>
        <p:spPr>
          <a:xfrm>
            <a:off x="539552" y="5068947"/>
            <a:ext cx="1363949" cy="974249"/>
          </a:xfrm>
          <a:prstGeom prst="rect">
            <a:avLst/>
          </a:prstGeom>
        </p:spPr>
      </p:pic>
      <p:sp>
        <p:nvSpPr>
          <p:cNvPr id="14" name="TextBox 13"/>
          <p:cNvSpPr txBox="1"/>
          <p:nvPr/>
        </p:nvSpPr>
        <p:spPr>
          <a:xfrm>
            <a:off x="451497" y="4683649"/>
            <a:ext cx="1528215" cy="246221"/>
          </a:xfrm>
          <a:prstGeom prst="rect">
            <a:avLst/>
          </a:prstGeom>
          <a:noFill/>
        </p:spPr>
        <p:txBody>
          <a:bodyPr wrap="square" rtlCol="0">
            <a:spAutoFit/>
          </a:bodyPr>
          <a:lstStyle/>
          <a:p>
            <a:r>
              <a:rPr lang="en-US" sz="1000" dirty="0" smtClean="0"/>
              <a:t>1. Price of gas</a:t>
            </a:r>
            <a:endParaRPr lang="en-US" sz="1000" dirty="0"/>
          </a:p>
        </p:txBody>
      </p:sp>
      <p:sp>
        <p:nvSpPr>
          <p:cNvPr id="15" name="Rectangle 14"/>
          <p:cNvSpPr/>
          <p:nvPr/>
        </p:nvSpPr>
        <p:spPr>
          <a:xfrm>
            <a:off x="467543" y="4688308"/>
            <a:ext cx="1517393" cy="139701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963641"/>
      </p:ext>
    </p:extLst>
  </p:cSld>
  <p:clrMapOvr>
    <a:masterClrMapping/>
  </p:clrMapOvr>
  <p:transition spd="slow" advClick="0" advTm="20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555032" y="280316"/>
            <a:ext cx="4536504" cy="369332"/>
          </a:xfrm>
          <a:prstGeom prst="rect">
            <a:avLst/>
          </a:prstGeom>
          <a:noFill/>
        </p:spPr>
        <p:txBody>
          <a:bodyPr wrap="square" rtlCol="0">
            <a:spAutoFit/>
          </a:bodyPr>
          <a:lstStyle/>
          <a:p>
            <a:r>
              <a:rPr lang="en-US" dirty="0" smtClean="0">
                <a:solidFill>
                  <a:srgbClr val="0000FF"/>
                </a:solidFill>
              </a:rPr>
              <a:t>… to  compute costs over 50 years</a:t>
            </a:r>
            <a:endParaRPr lang="en-US" dirty="0">
              <a:solidFill>
                <a:srgbClr val="0000FF"/>
              </a:solidFill>
            </a:endParaRPr>
          </a:p>
        </p:txBody>
      </p:sp>
      <p:pic>
        <p:nvPicPr>
          <p:cNvPr id="30" name="Picture 29"/>
          <p:cNvPicPr>
            <a:picLocks noChangeAspect="1"/>
          </p:cNvPicPr>
          <p:nvPr/>
        </p:nvPicPr>
        <p:blipFill rotWithShape="1">
          <a:blip r:embed="rId3" cstate="print"/>
          <a:srcRect l="51905" t="51609"/>
          <a:stretch/>
        </p:blipFill>
        <p:spPr>
          <a:xfrm>
            <a:off x="7380312" y="4941168"/>
            <a:ext cx="1620433" cy="997741"/>
          </a:xfrm>
          <a:prstGeom prst="rect">
            <a:avLst/>
          </a:prstGeom>
        </p:spPr>
      </p:pic>
      <p:pic>
        <p:nvPicPr>
          <p:cNvPr id="31" name="Picture 30"/>
          <p:cNvPicPr>
            <a:picLocks noChangeAspect="1"/>
          </p:cNvPicPr>
          <p:nvPr/>
        </p:nvPicPr>
        <p:blipFill rotWithShape="1">
          <a:blip r:embed="rId3" cstate="print"/>
          <a:srcRect t="51609" r="76872"/>
          <a:stretch/>
        </p:blipFill>
        <p:spPr>
          <a:xfrm>
            <a:off x="4932040" y="4941168"/>
            <a:ext cx="787332" cy="1008112"/>
          </a:xfrm>
          <a:prstGeom prst="rect">
            <a:avLst/>
          </a:prstGeom>
        </p:spPr>
      </p:pic>
      <p:pic>
        <p:nvPicPr>
          <p:cNvPr id="32" name="Picture 31"/>
          <p:cNvPicPr>
            <a:picLocks noChangeAspect="1"/>
          </p:cNvPicPr>
          <p:nvPr/>
        </p:nvPicPr>
        <p:blipFill rotWithShape="1">
          <a:blip r:embed="rId3" cstate="print"/>
          <a:srcRect l="24897" t="51609" r="49335"/>
          <a:stretch/>
        </p:blipFill>
        <p:spPr>
          <a:xfrm>
            <a:off x="6228184" y="4941168"/>
            <a:ext cx="872733" cy="1002951"/>
          </a:xfrm>
          <a:prstGeom prst="rect">
            <a:avLst/>
          </a:prstGeom>
        </p:spPr>
      </p:pic>
      <p:sp>
        <p:nvSpPr>
          <p:cNvPr id="33" name="Rectangle 32"/>
          <p:cNvSpPr/>
          <p:nvPr/>
        </p:nvSpPr>
        <p:spPr>
          <a:xfrm>
            <a:off x="7710907" y="2125541"/>
            <a:ext cx="981890" cy="222580"/>
          </a:xfrm>
          <a:prstGeom prst="rect">
            <a:avLst/>
          </a:prstGeom>
          <a:solidFill>
            <a:srgbClr val="FF0000">
              <a:alpha val="25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7707139" y="3750259"/>
            <a:ext cx="981890" cy="222580"/>
          </a:xfrm>
          <a:prstGeom prst="rect">
            <a:avLst/>
          </a:prstGeom>
          <a:solidFill>
            <a:srgbClr val="FFFF00">
              <a:alpha val="25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4810189" y="2172029"/>
            <a:ext cx="1026697" cy="222580"/>
          </a:xfrm>
          <a:prstGeom prst="rect">
            <a:avLst/>
          </a:prstGeom>
          <a:solidFill>
            <a:srgbClr val="FFFF00">
              <a:alpha val="25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797549" y="3724812"/>
            <a:ext cx="1030465" cy="222580"/>
          </a:xfrm>
          <a:prstGeom prst="rect">
            <a:avLst/>
          </a:prstGeom>
          <a:solidFill>
            <a:srgbClr val="FFFF00">
              <a:alpha val="25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555833" y="5445224"/>
            <a:ext cx="1735073" cy="293906"/>
          </a:xfrm>
          <a:prstGeom prst="rect">
            <a:avLst/>
          </a:prstGeom>
          <a:solidFill>
            <a:srgbClr val="FFFF00">
              <a:alpha val="25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546854" y="5438432"/>
            <a:ext cx="1744052" cy="307777"/>
          </a:xfrm>
          <a:prstGeom prst="rect">
            <a:avLst/>
          </a:prstGeom>
          <a:noFill/>
          <a:ln>
            <a:solidFill>
              <a:srgbClr val="000000"/>
            </a:solidFill>
          </a:ln>
        </p:spPr>
        <p:txBody>
          <a:bodyPr wrap="square" rtlCol="0">
            <a:spAutoFit/>
          </a:bodyPr>
          <a:lstStyle/>
          <a:p>
            <a:r>
              <a:rPr lang="en-US" sz="1400" dirty="0" smtClean="0"/>
              <a:t>RHI (Incentives)</a:t>
            </a:r>
            <a:endParaRPr lang="en-US" sz="1400" dirty="0"/>
          </a:p>
        </p:txBody>
      </p:sp>
      <p:sp>
        <p:nvSpPr>
          <p:cNvPr id="39" name="Rectangle 38"/>
          <p:cNvSpPr/>
          <p:nvPr/>
        </p:nvSpPr>
        <p:spPr>
          <a:xfrm>
            <a:off x="544211" y="5024288"/>
            <a:ext cx="1755335" cy="290320"/>
          </a:xfrm>
          <a:prstGeom prst="rect">
            <a:avLst/>
          </a:prstGeom>
          <a:solidFill>
            <a:srgbClr val="FF0000">
              <a:alpha val="25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539552" y="5013176"/>
            <a:ext cx="1754469" cy="307777"/>
          </a:xfrm>
          <a:prstGeom prst="rect">
            <a:avLst/>
          </a:prstGeom>
          <a:noFill/>
          <a:ln>
            <a:solidFill>
              <a:srgbClr val="000000"/>
            </a:solidFill>
          </a:ln>
        </p:spPr>
        <p:txBody>
          <a:bodyPr wrap="none" rtlCol="0">
            <a:spAutoFit/>
          </a:bodyPr>
          <a:lstStyle/>
          <a:p>
            <a:r>
              <a:rPr lang="en-US" sz="1400" dirty="0" smtClean="0"/>
              <a:t>Trigger investments</a:t>
            </a:r>
            <a:endParaRPr lang="en-US" sz="1400" dirty="0"/>
          </a:p>
        </p:txBody>
      </p:sp>
      <p:pic>
        <p:nvPicPr>
          <p:cNvPr id="41" name="Picture 40"/>
          <p:cNvPicPr>
            <a:picLocks noChangeAspect="1"/>
          </p:cNvPicPr>
          <p:nvPr/>
        </p:nvPicPr>
        <p:blipFill rotWithShape="1">
          <a:blip r:embed="rId4" cstate="print"/>
          <a:srcRect r="18404"/>
          <a:stretch/>
        </p:blipFill>
        <p:spPr>
          <a:xfrm>
            <a:off x="323528" y="1167565"/>
            <a:ext cx="4311393" cy="3527694"/>
          </a:xfrm>
          <a:prstGeom prst="rect">
            <a:avLst/>
          </a:prstGeom>
        </p:spPr>
      </p:pic>
      <p:pic>
        <p:nvPicPr>
          <p:cNvPr id="42" name="Picture 41"/>
          <p:cNvPicPr>
            <a:picLocks noChangeAspect="1"/>
          </p:cNvPicPr>
          <p:nvPr/>
        </p:nvPicPr>
        <p:blipFill rotWithShape="1">
          <a:blip r:embed="rId5" cstate="print"/>
          <a:srcRect l="81364"/>
          <a:stretch/>
        </p:blipFill>
        <p:spPr>
          <a:xfrm>
            <a:off x="7712275" y="1167565"/>
            <a:ext cx="984697" cy="3527694"/>
          </a:xfrm>
          <a:prstGeom prst="rect">
            <a:avLst/>
          </a:prstGeom>
          <a:effectLst/>
        </p:spPr>
      </p:pic>
      <p:pic>
        <p:nvPicPr>
          <p:cNvPr id="43" name="Picture 42"/>
          <p:cNvPicPr>
            <a:picLocks noChangeAspect="1"/>
          </p:cNvPicPr>
          <p:nvPr/>
        </p:nvPicPr>
        <p:blipFill>
          <a:blip r:embed="rId6" cstate="print"/>
          <a:stretch>
            <a:fillRect/>
          </a:stretch>
        </p:blipFill>
        <p:spPr>
          <a:xfrm>
            <a:off x="6156176" y="1174437"/>
            <a:ext cx="1029032" cy="3517138"/>
          </a:xfrm>
          <a:prstGeom prst="rect">
            <a:avLst/>
          </a:prstGeom>
          <a:effectLst/>
        </p:spPr>
      </p:pic>
      <p:pic>
        <p:nvPicPr>
          <p:cNvPr id="44" name="Picture 43"/>
          <p:cNvPicPr>
            <a:picLocks noChangeAspect="1"/>
          </p:cNvPicPr>
          <p:nvPr/>
        </p:nvPicPr>
        <p:blipFill rotWithShape="1">
          <a:blip r:embed="rId7" cstate="print"/>
          <a:srcRect b="80935"/>
          <a:stretch/>
        </p:blipFill>
        <p:spPr>
          <a:xfrm>
            <a:off x="4788024" y="1167566"/>
            <a:ext cx="1046758" cy="503390"/>
          </a:xfrm>
          <a:prstGeom prst="rect">
            <a:avLst/>
          </a:prstGeom>
          <a:effectLst/>
        </p:spPr>
      </p:pic>
      <p:pic>
        <p:nvPicPr>
          <p:cNvPr id="45" name="Picture 44"/>
          <p:cNvPicPr>
            <a:picLocks noChangeAspect="1"/>
          </p:cNvPicPr>
          <p:nvPr/>
        </p:nvPicPr>
        <p:blipFill rotWithShape="1">
          <a:blip r:embed="rId8" cstate="print"/>
          <a:srcRect t="18591" b="36091"/>
          <a:stretch/>
        </p:blipFill>
        <p:spPr>
          <a:xfrm>
            <a:off x="4788025" y="2162093"/>
            <a:ext cx="1047592" cy="1197496"/>
          </a:xfrm>
          <a:prstGeom prst="rect">
            <a:avLst/>
          </a:prstGeom>
          <a:effectLst/>
        </p:spPr>
      </p:pic>
      <p:pic>
        <p:nvPicPr>
          <p:cNvPr id="46" name="Picture 45"/>
          <p:cNvPicPr>
            <a:picLocks noChangeAspect="1"/>
          </p:cNvPicPr>
          <p:nvPr/>
        </p:nvPicPr>
        <p:blipFill rotWithShape="1">
          <a:blip r:embed="rId8" cstate="print"/>
          <a:srcRect t="63177" b="-1"/>
          <a:stretch/>
        </p:blipFill>
        <p:spPr>
          <a:xfrm>
            <a:off x="4788024" y="3709019"/>
            <a:ext cx="1047593" cy="973045"/>
          </a:xfrm>
          <a:prstGeom prst="rect">
            <a:avLst/>
          </a:prstGeom>
          <a:effectLst/>
        </p:spPr>
      </p:pic>
      <p:pic>
        <p:nvPicPr>
          <p:cNvPr id="47" name="Picture 46"/>
          <p:cNvPicPr>
            <a:picLocks noChangeAspect="1"/>
          </p:cNvPicPr>
          <p:nvPr/>
        </p:nvPicPr>
        <p:blipFill rotWithShape="1">
          <a:blip r:embed="rId9" cstate="print"/>
          <a:srcRect l="2374" t="465" r="80654" b="90162"/>
          <a:stretch/>
        </p:blipFill>
        <p:spPr>
          <a:xfrm>
            <a:off x="4810074" y="762276"/>
            <a:ext cx="1017604" cy="343943"/>
          </a:xfrm>
          <a:prstGeom prst="rect">
            <a:avLst/>
          </a:prstGeom>
        </p:spPr>
      </p:pic>
      <p:pic>
        <p:nvPicPr>
          <p:cNvPr id="48" name="Picture 47"/>
          <p:cNvPicPr>
            <a:picLocks noChangeAspect="1"/>
          </p:cNvPicPr>
          <p:nvPr/>
        </p:nvPicPr>
        <p:blipFill rotWithShape="1">
          <a:blip r:embed="rId10" cstate="print"/>
          <a:srcRect l="68129" t="1169" r="14652" b="90696"/>
          <a:stretch/>
        </p:blipFill>
        <p:spPr>
          <a:xfrm>
            <a:off x="7713585" y="811733"/>
            <a:ext cx="982413" cy="284082"/>
          </a:xfrm>
          <a:prstGeom prst="rect">
            <a:avLst/>
          </a:prstGeom>
          <a:effectLst/>
        </p:spPr>
      </p:pic>
      <p:pic>
        <p:nvPicPr>
          <p:cNvPr id="49" name="Picture 48"/>
          <p:cNvPicPr>
            <a:picLocks noChangeAspect="1"/>
          </p:cNvPicPr>
          <p:nvPr/>
        </p:nvPicPr>
        <p:blipFill rotWithShape="1">
          <a:blip r:embed="rId11" cstate="print"/>
          <a:srcRect l="29293" t="1049" r="53626" b="90729"/>
          <a:stretch/>
        </p:blipFill>
        <p:spPr>
          <a:xfrm>
            <a:off x="6145664" y="799494"/>
            <a:ext cx="1017605" cy="299688"/>
          </a:xfrm>
          <a:prstGeom prst="rect">
            <a:avLst/>
          </a:prstGeom>
          <a:effectLst/>
        </p:spPr>
      </p:pic>
    </p:spTree>
    <p:extLst>
      <p:ext uri="{BB962C8B-B14F-4D97-AF65-F5344CB8AC3E}">
        <p14:creationId xmlns:p14="http://schemas.microsoft.com/office/powerpoint/2010/main" val="3932963641"/>
      </p:ext>
    </p:extLst>
  </p:cSld>
  <p:clrMapOvr>
    <a:masterClrMapping/>
  </p:clrMapOvr>
  <p:transition spd="slow" advClick="0" advTm="20000">
    <p:fade/>
  </p:transition>
  <p:timing>
    <p:tnLst>
      <p:par>
        <p:cTn id="1" dur="indefinite" restart="never" nodeType="tmRoot"/>
      </p:par>
    </p:tnLst>
  </p:timing>
</p:sld>
</file>

<file path=ppt/theme/theme1.xml><?xml version="1.0" encoding="utf-8"?>
<a:theme xmlns:a="http://schemas.openxmlformats.org/drawingml/2006/main" name="CSIC Presentation Template - 20120109">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tailEnd type="stealth" w="lg" len="lg"/>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CSIC Presentation Template - 20120109</Template>
  <TotalTime>206</TotalTime>
  <Words>1417</Words>
  <Application>Microsoft Office PowerPoint</Application>
  <PresentationFormat>On-screen Show (4:3)</PresentationFormat>
  <Paragraphs>103</Paragraphs>
  <Slides>13</Slides>
  <Notes>13</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CSIC Presentation Template - 20120109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Larissa Moore</dc:creator>
  <cp:lastModifiedBy>Paul Fidler</cp:lastModifiedBy>
  <cp:revision>26</cp:revision>
  <dcterms:created xsi:type="dcterms:W3CDTF">2013-08-16T15:38:17Z</dcterms:created>
  <dcterms:modified xsi:type="dcterms:W3CDTF">2014-10-22T21:31:24Z</dcterms:modified>
</cp:coreProperties>
</file>