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5"/>
  </p:notesMasterIdLst>
  <p:sldIdLst>
    <p:sldId id="278" r:id="rId2"/>
    <p:sldId id="271" r:id="rId3"/>
    <p:sldId id="270" r:id="rId4"/>
    <p:sldId id="268" r:id="rId5"/>
    <p:sldId id="280" r:id="rId6"/>
    <p:sldId id="265" r:id="rId7"/>
    <p:sldId id="266" r:id="rId8"/>
    <p:sldId id="272" r:id="rId9"/>
    <p:sldId id="277" r:id="rId10"/>
    <p:sldId id="275" r:id="rId11"/>
    <p:sldId id="273" r:id="rId12"/>
    <p:sldId id="276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1767" autoAdjust="0"/>
  </p:normalViewPr>
  <p:slideViewPr>
    <p:cSldViewPr>
      <p:cViewPr>
        <p:scale>
          <a:sx n="50" d="100"/>
          <a:sy n="50" d="100"/>
        </p:scale>
        <p:origin x="-1278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9F28-92E1-40A0-992F-586894356ABB}" type="datetimeFigureOut">
              <a:rPr lang="en-GB" smtClean="0"/>
              <a:pPr/>
              <a:t>22/10/2014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AA640-53B7-47D0-B6A7-EE6EBD9D4F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A640-53B7-47D0-B6A7-EE6EBD9D4F6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4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4" name="Picture 3"/>
          <p:cNvPicPr/>
          <p:nvPr userDrawn="1"/>
        </p:nvPicPr>
        <p:blipFill rotWithShape="1">
          <a:blip r:embed="rId2" cstate="print"/>
          <a:srcRect t="78300" r="23740"/>
          <a:stretch/>
        </p:blipFill>
        <p:spPr bwMode="auto">
          <a:xfrm>
            <a:off x="3072714" y="6278808"/>
            <a:ext cx="1071020" cy="431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2" y="6275412"/>
            <a:ext cx="2037439" cy="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1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1612"/>
            <a:ext cx="8229600" cy="465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6291945"/>
            <a:ext cx="160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8" y="6223757"/>
            <a:ext cx="2209648" cy="4279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71" r:id="rId3"/>
    <p:sldLayoutId id="2147483668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03848" y="2276872"/>
            <a:ext cx="5506765" cy="173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Smart wireless sensing: Shaping </a:t>
            </a:r>
            <a:r>
              <a:rPr lang="en-GB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future of </a:t>
            </a:r>
            <a:r>
              <a:rPr lang="en-GB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civil infrastructure</a:t>
            </a:r>
          </a:p>
        </p:txBody>
      </p:sp>
      <p:sp>
        <p:nvSpPr>
          <p:cNvPr id="11" name="4 Rectángulo"/>
          <p:cNvSpPr/>
          <p:nvPr/>
        </p:nvSpPr>
        <p:spPr>
          <a:xfrm>
            <a:off x="5746647" y="4293096"/>
            <a:ext cx="2836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kern="0" dirty="0" smtClean="0">
                <a:solidFill>
                  <a:schemeClr val="bg1"/>
                </a:solidFill>
              </a:rPr>
              <a:t>David Rodenas Herráiz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9552" y="908720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47664" y="836712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63688" y="1772816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43808" y="1412776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7544" y="1844824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1560" y="2924944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43808" y="3429000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63688" y="3429000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15616" y="4797152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7544" y="4149080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339752" y="2564904"/>
            <a:ext cx="144016" cy="14401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7" idx="6"/>
            <a:endCxn id="12" idx="2"/>
          </p:cNvCxnSpPr>
          <p:nvPr/>
        </p:nvCxnSpPr>
        <p:spPr>
          <a:xfrm flipV="1">
            <a:off x="683568" y="908720"/>
            <a:ext cx="864096" cy="7200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0"/>
            <a:endCxn id="12" idx="5"/>
          </p:cNvCxnSpPr>
          <p:nvPr/>
        </p:nvCxnSpPr>
        <p:spPr>
          <a:xfrm flipH="1" flipV="1">
            <a:off x="1670589" y="959637"/>
            <a:ext cx="165107" cy="813179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0"/>
            <a:endCxn id="7" idx="4"/>
          </p:cNvCxnSpPr>
          <p:nvPr/>
        </p:nvCxnSpPr>
        <p:spPr>
          <a:xfrm flipV="1">
            <a:off x="539552" y="1052736"/>
            <a:ext cx="72008" cy="79208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2"/>
          </p:cNvCxnSpPr>
          <p:nvPr/>
        </p:nvCxnSpPr>
        <p:spPr>
          <a:xfrm flipV="1">
            <a:off x="611560" y="1844824"/>
            <a:ext cx="1152128" cy="5091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3" idx="1"/>
          </p:cNvCxnSpPr>
          <p:nvPr/>
        </p:nvCxnSpPr>
        <p:spPr>
          <a:xfrm>
            <a:off x="683568" y="980728"/>
            <a:ext cx="1101211" cy="813179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7"/>
            <a:endCxn id="13" idx="3"/>
          </p:cNvCxnSpPr>
          <p:nvPr/>
        </p:nvCxnSpPr>
        <p:spPr>
          <a:xfrm flipV="1">
            <a:off x="734485" y="1895741"/>
            <a:ext cx="1050294" cy="1050294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5" idx="5"/>
          </p:cNvCxnSpPr>
          <p:nvPr/>
        </p:nvCxnSpPr>
        <p:spPr>
          <a:xfrm>
            <a:off x="590469" y="1967749"/>
            <a:ext cx="93099" cy="957195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" idx="0"/>
            <a:endCxn id="21" idx="3"/>
          </p:cNvCxnSpPr>
          <p:nvPr/>
        </p:nvCxnSpPr>
        <p:spPr>
          <a:xfrm flipV="1">
            <a:off x="1835696" y="2687829"/>
            <a:ext cx="525147" cy="741171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3" idx="6"/>
          </p:cNvCxnSpPr>
          <p:nvPr/>
        </p:nvCxnSpPr>
        <p:spPr>
          <a:xfrm flipV="1">
            <a:off x="1907704" y="1484784"/>
            <a:ext cx="936104" cy="36004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0" idx="0"/>
            <a:endCxn id="16" idx="4"/>
          </p:cNvCxnSpPr>
          <p:nvPr/>
        </p:nvCxnSpPr>
        <p:spPr>
          <a:xfrm flipV="1">
            <a:off x="539552" y="3068960"/>
            <a:ext cx="144016" cy="108012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9" idx="1"/>
            <a:endCxn id="20" idx="5"/>
          </p:cNvCxnSpPr>
          <p:nvPr/>
        </p:nvCxnSpPr>
        <p:spPr>
          <a:xfrm flipH="1" flipV="1">
            <a:off x="590469" y="4272005"/>
            <a:ext cx="546238" cy="54623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7" idx="1"/>
            <a:endCxn id="21" idx="5"/>
          </p:cNvCxnSpPr>
          <p:nvPr/>
        </p:nvCxnSpPr>
        <p:spPr>
          <a:xfrm flipH="1" flipV="1">
            <a:off x="2462677" y="2687829"/>
            <a:ext cx="402222" cy="762262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3" idx="4"/>
            <a:endCxn id="21" idx="1"/>
          </p:cNvCxnSpPr>
          <p:nvPr/>
        </p:nvCxnSpPr>
        <p:spPr>
          <a:xfrm>
            <a:off x="1835696" y="1916832"/>
            <a:ext cx="525147" cy="669163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6" idx="5"/>
            <a:endCxn id="18" idx="1"/>
          </p:cNvCxnSpPr>
          <p:nvPr/>
        </p:nvCxnSpPr>
        <p:spPr>
          <a:xfrm>
            <a:off x="734485" y="3047869"/>
            <a:ext cx="1050294" cy="402222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9" idx="0"/>
          </p:cNvCxnSpPr>
          <p:nvPr/>
        </p:nvCxnSpPr>
        <p:spPr>
          <a:xfrm flipV="1">
            <a:off x="1187624" y="3573016"/>
            <a:ext cx="576064" cy="1224136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8" idx="6"/>
            <a:endCxn id="17" idx="2"/>
          </p:cNvCxnSpPr>
          <p:nvPr/>
        </p:nvCxnSpPr>
        <p:spPr>
          <a:xfrm>
            <a:off x="1907704" y="3501008"/>
            <a:ext cx="936104" cy="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1" idx="7"/>
            <a:endCxn id="14" idx="4"/>
          </p:cNvCxnSpPr>
          <p:nvPr/>
        </p:nvCxnSpPr>
        <p:spPr>
          <a:xfrm flipV="1">
            <a:off x="2462677" y="1556792"/>
            <a:ext cx="453139" cy="1029203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18" idx="3"/>
          </p:cNvCxnSpPr>
          <p:nvPr/>
        </p:nvCxnSpPr>
        <p:spPr>
          <a:xfrm flipV="1">
            <a:off x="611560" y="3551925"/>
            <a:ext cx="1173219" cy="597155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lc-record-2014-09-10-10h46m01s-MONO-005.wav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1013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tte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92896"/>
            <a:ext cx="3479800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our goal is to…</a:t>
            </a:r>
            <a:endParaRPr lang="en-US" dirty="0"/>
          </a:p>
        </p:txBody>
      </p:sp>
      <p:grpSp>
        <p:nvGrpSpPr>
          <p:cNvPr id="20" name="2047 Grupo"/>
          <p:cNvGrpSpPr>
            <a:grpSpLocks noChangeAspect="1"/>
          </p:cNvGrpSpPr>
          <p:nvPr/>
        </p:nvGrpSpPr>
        <p:grpSpPr>
          <a:xfrm>
            <a:off x="6197206" y="2744789"/>
            <a:ext cx="2623324" cy="2016360"/>
            <a:chOff x="5774029" y="3325841"/>
            <a:chExt cx="3190459" cy="2452270"/>
          </a:xfrm>
        </p:grpSpPr>
        <p:sp>
          <p:nvSpPr>
            <p:cNvPr id="35" name="Elipse 4"/>
            <p:cNvSpPr/>
            <p:nvPr/>
          </p:nvSpPr>
          <p:spPr>
            <a:xfrm>
              <a:off x="5986851" y="3325841"/>
              <a:ext cx="683956" cy="4748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kern="1200" dirty="0" smtClean="0"/>
                <a:t>Data</a:t>
              </a:r>
              <a:endParaRPr lang="en-GB" sz="1400" b="0" kern="1200" dirty="0"/>
            </a:p>
          </p:txBody>
        </p:sp>
        <p:grpSp>
          <p:nvGrpSpPr>
            <p:cNvPr id="22" name="34 Grupo"/>
            <p:cNvGrpSpPr/>
            <p:nvPr/>
          </p:nvGrpSpPr>
          <p:grpSpPr>
            <a:xfrm>
              <a:off x="6033832" y="4157729"/>
              <a:ext cx="648000" cy="648000"/>
              <a:chOff x="1512172" y="1829080"/>
              <a:chExt cx="750102" cy="750102"/>
            </a:xfrm>
            <a:solidFill>
              <a:srgbClr val="00B0F0"/>
            </a:solidFill>
          </p:grpSpPr>
          <p:sp>
            <p:nvSpPr>
              <p:cNvPr id="32" name="35 Más"/>
              <p:cNvSpPr/>
              <p:nvPr/>
            </p:nvSpPr>
            <p:spPr>
              <a:xfrm>
                <a:off x="1512172" y="1829080"/>
                <a:ext cx="750102" cy="750102"/>
              </a:xfrm>
              <a:prstGeom prst="mathPlus">
                <a:avLst/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Más 6"/>
              <p:cNvSpPr/>
              <p:nvPr/>
            </p:nvSpPr>
            <p:spPr>
              <a:xfrm>
                <a:off x="1611598" y="2115919"/>
                <a:ext cx="551250" cy="17642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300" kern="1200"/>
              </a:p>
            </p:txBody>
          </p:sp>
        </p:grpSp>
        <p:grpSp>
          <p:nvGrpSpPr>
            <p:cNvPr id="23" name="37 Grupo"/>
            <p:cNvGrpSpPr/>
            <p:nvPr/>
          </p:nvGrpSpPr>
          <p:grpSpPr>
            <a:xfrm>
              <a:off x="5774029" y="4887155"/>
              <a:ext cx="1065159" cy="890956"/>
              <a:chOff x="2602736" y="2807152"/>
              <a:chExt cx="1455171" cy="1217182"/>
            </a:xfrm>
          </p:grpSpPr>
          <p:sp>
            <p:nvSpPr>
              <p:cNvPr id="30" name="38 Elipse"/>
              <p:cNvSpPr>
                <a:spLocks noChangeAspect="1"/>
              </p:cNvSpPr>
              <p:nvPr/>
            </p:nvSpPr>
            <p:spPr>
              <a:xfrm>
                <a:off x="2863099" y="2948521"/>
                <a:ext cx="934445" cy="93444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Elipse 8"/>
              <p:cNvSpPr/>
              <p:nvPr/>
            </p:nvSpPr>
            <p:spPr>
              <a:xfrm>
                <a:off x="2602736" y="2807152"/>
                <a:ext cx="1455171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200" b="1" kern="1200" dirty="0" smtClean="0"/>
                  <a:t>Control</a:t>
                </a:r>
                <a:endParaRPr lang="en-GB" sz="1200" b="1" kern="1200" dirty="0"/>
              </a:p>
            </p:txBody>
          </p:sp>
        </p:grpSp>
        <p:grpSp>
          <p:nvGrpSpPr>
            <p:cNvPr id="24" name="40 Grupo"/>
            <p:cNvGrpSpPr/>
            <p:nvPr/>
          </p:nvGrpSpPr>
          <p:grpSpPr>
            <a:xfrm>
              <a:off x="6855898" y="4221088"/>
              <a:ext cx="452406" cy="529209"/>
              <a:chOff x="4429356" y="1939527"/>
              <a:chExt cx="452407" cy="529209"/>
            </a:xfrm>
          </p:grpSpPr>
          <p:sp>
            <p:nvSpPr>
              <p:cNvPr id="28" name="41 Igual que"/>
              <p:cNvSpPr/>
              <p:nvPr/>
            </p:nvSpPr>
            <p:spPr>
              <a:xfrm>
                <a:off x="4429356" y="1939527"/>
                <a:ext cx="452407" cy="529209"/>
              </a:xfrm>
              <a:prstGeom prst="mathEqual">
                <a:avLst/>
              </a:prstGeom>
              <a:solidFill>
                <a:srgbClr val="00B0F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Igual que 10"/>
              <p:cNvSpPr/>
              <p:nvPr/>
            </p:nvSpPr>
            <p:spPr>
              <a:xfrm>
                <a:off x="4429356" y="2045369"/>
                <a:ext cx="316685" cy="3175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400" kern="1200"/>
              </a:p>
            </p:txBody>
          </p:sp>
        </p:grpSp>
        <p:grpSp>
          <p:nvGrpSpPr>
            <p:cNvPr id="25" name="43 Grupo"/>
            <p:cNvGrpSpPr/>
            <p:nvPr/>
          </p:nvGrpSpPr>
          <p:grpSpPr>
            <a:xfrm>
              <a:off x="7344488" y="3645024"/>
              <a:ext cx="1620000" cy="1620000"/>
              <a:chOff x="5031920" y="946521"/>
              <a:chExt cx="2515221" cy="2515221"/>
            </a:xfrm>
            <a:solidFill>
              <a:srgbClr val="00B050"/>
            </a:solidFill>
          </p:grpSpPr>
          <p:sp>
            <p:nvSpPr>
              <p:cNvPr id="26" name="44 Elipse"/>
              <p:cNvSpPr/>
              <p:nvPr/>
            </p:nvSpPr>
            <p:spPr>
              <a:xfrm>
                <a:off x="5031920" y="946521"/>
                <a:ext cx="2515221" cy="2515221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Elipse 12"/>
              <p:cNvSpPr/>
              <p:nvPr/>
            </p:nvSpPr>
            <p:spPr>
              <a:xfrm>
                <a:off x="5400266" y="1314867"/>
                <a:ext cx="1778528" cy="177852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400" kern="1200" dirty="0" smtClean="0"/>
                  <a:t>WSN traffic</a:t>
                </a:r>
                <a:endParaRPr lang="en-GB" sz="2400" kern="1200" dirty="0"/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300192" y="5199583"/>
            <a:ext cx="2579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Our solution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1520" y="5046275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Current standard IETF solution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39" name="2047 Grupo"/>
          <p:cNvGrpSpPr>
            <a:grpSpLocks noChangeAspect="1"/>
          </p:cNvGrpSpPr>
          <p:nvPr/>
        </p:nvGrpSpPr>
        <p:grpSpPr>
          <a:xfrm>
            <a:off x="179512" y="2537267"/>
            <a:ext cx="2664355" cy="2101769"/>
            <a:chOff x="5724128" y="3501008"/>
            <a:chExt cx="3240360" cy="2556144"/>
          </a:xfrm>
        </p:grpSpPr>
        <p:grpSp>
          <p:nvGrpSpPr>
            <p:cNvPr id="40" name="31 Grupo"/>
            <p:cNvGrpSpPr/>
            <p:nvPr/>
          </p:nvGrpSpPr>
          <p:grpSpPr>
            <a:xfrm>
              <a:off x="6033833" y="3501008"/>
              <a:ext cx="653624" cy="648000"/>
              <a:chOff x="2534565" y="2711"/>
              <a:chExt cx="1736293" cy="1721354"/>
            </a:xfrm>
          </p:grpSpPr>
          <p:sp>
            <p:nvSpPr>
              <p:cNvPr id="53" name="32 Elipse"/>
              <p:cNvSpPr/>
              <p:nvPr/>
            </p:nvSpPr>
            <p:spPr>
              <a:xfrm>
                <a:off x="2534565" y="2711"/>
                <a:ext cx="1721354" cy="172135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Elipse 4"/>
              <p:cNvSpPr/>
              <p:nvPr/>
            </p:nvSpPr>
            <p:spPr>
              <a:xfrm>
                <a:off x="2554011" y="415383"/>
                <a:ext cx="1716847" cy="10039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Data</a:t>
                </a:r>
                <a:endParaRPr lang="en-GB" sz="1400" b="0" kern="1200" dirty="0"/>
              </a:p>
            </p:txBody>
          </p:sp>
        </p:grpSp>
        <p:grpSp>
          <p:nvGrpSpPr>
            <p:cNvPr id="41" name="34 Grupo"/>
            <p:cNvGrpSpPr/>
            <p:nvPr/>
          </p:nvGrpSpPr>
          <p:grpSpPr>
            <a:xfrm>
              <a:off x="6033832" y="4157729"/>
              <a:ext cx="648000" cy="648000"/>
              <a:chOff x="1512172" y="1829080"/>
              <a:chExt cx="750102" cy="750102"/>
            </a:xfrm>
            <a:solidFill>
              <a:srgbClr val="00B0F0"/>
            </a:solidFill>
          </p:grpSpPr>
          <p:sp>
            <p:nvSpPr>
              <p:cNvPr id="51" name="35 Más"/>
              <p:cNvSpPr/>
              <p:nvPr/>
            </p:nvSpPr>
            <p:spPr>
              <a:xfrm>
                <a:off x="1512172" y="1829080"/>
                <a:ext cx="750102" cy="750102"/>
              </a:xfrm>
              <a:prstGeom prst="mathPlus">
                <a:avLst/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Más 6"/>
              <p:cNvSpPr/>
              <p:nvPr/>
            </p:nvSpPr>
            <p:spPr>
              <a:xfrm>
                <a:off x="1611598" y="2115919"/>
                <a:ext cx="551250" cy="17642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300" kern="1200"/>
              </a:p>
            </p:txBody>
          </p:sp>
        </p:grpSp>
        <p:grpSp>
          <p:nvGrpSpPr>
            <p:cNvPr id="42" name="37 Grupo"/>
            <p:cNvGrpSpPr/>
            <p:nvPr/>
          </p:nvGrpSpPr>
          <p:grpSpPr>
            <a:xfrm>
              <a:off x="5724128" y="4797152"/>
              <a:ext cx="1260000" cy="1260000"/>
              <a:chOff x="2534565" y="2684197"/>
              <a:chExt cx="1721354" cy="1721354"/>
            </a:xfrm>
          </p:grpSpPr>
          <p:sp>
            <p:nvSpPr>
              <p:cNvPr id="49" name="38 Elipse"/>
              <p:cNvSpPr/>
              <p:nvPr/>
            </p:nvSpPr>
            <p:spPr>
              <a:xfrm>
                <a:off x="2534565" y="2684197"/>
                <a:ext cx="1721354" cy="17213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Elipse 8"/>
              <p:cNvSpPr/>
              <p:nvPr/>
            </p:nvSpPr>
            <p:spPr>
              <a:xfrm>
                <a:off x="2670904" y="2936283"/>
                <a:ext cx="1455171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Control</a:t>
                </a:r>
                <a:endParaRPr lang="en-GB" sz="1400" b="0" kern="1200" dirty="0"/>
              </a:p>
            </p:txBody>
          </p:sp>
        </p:grpSp>
        <p:grpSp>
          <p:nvGrpSpPr>
            <p:cNvPr id="43" name="40 Grupo"/>
            <p:cNvGrpSpPr/>
            <p:nvPr/>
          </p:nvGrpSpPr>
          <p:grpSpPr>
            <a:xfrm>
              <a:off x="6855898" y="4221088"/>
              <a:ext cx="452406" cy="529209"/>
              <a:chOff x="4429356" y="1939527"/>
              <a:chExt cx="452407" cy="529209"/>
            </a:xfrm>
          </p:grpSpPr>
          <p:sp>
            <p:nvSpPr>
              <p:cNvPr id="47" name="41 Igual que"/>
              <p:cNvSpPr/>
              <p:nvPr/>
            </p:nvSpPr>
            <p:spPr>
              <a:xfrm>
                <a:off x="4429356" y="1939527"/>
                <a:ext cx="452407" cy="529209"/>
              </a:xfrm>
              <a:prstGeom prst="mathEqual">
                <a:avLst/>
              </a:prstGeom>
              <a:solidFill>
                <a:srgbClr val="00B0F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Igual que 10"/>
              <p:cNvSpPr/>
              <p:nvPr/>
            </p:nvSpPr>
            <p:spPr>
              <a:xfrm>
                <a:off x="4429356" y="2045369"/>
                <a:ext cx="316685" cy="3175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400" kern="1200"/>
              </a:p>
            </p:txBody>
          </p:sp>
        </p:grpSp>
        <p:grpSp>
          <p:nvGrpSpPr>
            <p:cNvPr id="44" name="43 Grupo"/>
            <p:cNvGrpSpPr/>
            <p:nvPr/>
          </p:nvGrpSpPr>
          <p:grpSpPr>
            <a:xfrm>
              <a:off x="7344488" y="3645024"/>
              <a:ext cx="1620000" cy="1620000"/>
              <a:chOff x="5031920" y="946521"/>
              <a:chExt cx="2515221" cy="2515221"/>
            </a:xfrm>
            <a:solidFill>
              <a:srgbClr val="00B050"/>
            </a:solidFill>
          </p:grpSpPr>
          <p:sp>
            <p:nvSpPr>
              <p:cNvPr id="45" name="44 Elipse"/>
              <p:cNvSpPr/>
              <p:nvPr/>
            </p:nvSpPr>
            <p:spPr>
              <a:xfrm>
                <a:off x="5031920" y="946521"/>
                <a:ext cx="2515221" cy="2515221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Elipse 12"/>
              <p:cNvSpPr/>
              <p:nvPr/>
            </p:nvSpPr>
            <p:spPr>
              <a:xfrm>
                <a:off x="5400266" y="1314867"/>
                <a:ext cx="1778529" cy="177852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400" kern="1200" dirty="0" smtClean="0"/>
                  <a:t>WSN traffic</a:t>
                </a:r>
                <a:endParaRPr lang="en-GB" sz="2400" kern="1200" dirty="0"/>
              </a:p>
            </p:txBody>
          </p:sp>
        </p:grpSp>
      </p:grp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446856" y="620688"/>
            <a:ext cx="82296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en-GB" sz="2800" dirty="0" smtClean="0"/>
          </a:p>
          <a:p>
            <a:pPr marL="0" indent="0" algn="ctr">
              <a:buFontTx/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Design a new data routing algorithm suitable for infrastructure monitoring applications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57" name="32 Elipse"/>
          <p:cNvSpPr/>
          <p:nvPr/>
        </p:nvSpPr>
        <p:spPr>
          <a:xfrm>
            <a:off x="6378933" y="2706379"/>
            <a:ext cx="532812" cy="53281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Elipse 4"/>
          <p:cNvSpPr/>
          <p:nvPr/>
        </p:nvSpPr>
        <p:spPr>
          <a:xfrm>
            <a:off x="6384952" y="2834114"/>
            <a:ext cx="531417" cy="310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0" kern="1200" dirty="0" smtClean="0"/>
              <a:t>Data</a:t>
            </a:r>
            <a:endParaRPr lang="en-GB" sz="1400" b="0" kern="1200" dirty="0"/>
          </a:p>
        </p:txBody>
      </p:sp>
    </p:spTree>
    <p:extLst>
      <p:ext uri="{BB962C8B-B14F-4D97-AF65-F5344CB8AC3E}">
        <p14:creationId xmlns:p14="http://schemas.microsoft.com/office/powerpoint/2010/main" val="499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Which leads us to contribute to our initial objective…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251827"/>
            <a:ext cx="7992888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To develop </a:t>
            </a:r>
            <a:r>
              <a:rPr lang="en-GB" b="1" dirty="0"/>
              <a:t>robust, reliable, low-power, low-cost and interoperable</a:t>
            </a:r>
            <a:r>
              <a:rPr lang="en-GB" dirty="0"/>
              <a:t> Wireless Sensor Networks (WSNs) for infrastructure </a:t>
            </a:r>
            <a:r>
              <a:rPr lang="en-GB" dirty="0" smtClean="0"/>
              <a:t>monitoring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5536" y="5373216"/>
            <a:ext cx="8352928" cy="53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And… why not?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 descr="Homer_simpsonwoohoo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014446" cy="3211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88620"/>
            <a:ext cx="3240360" cy="30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504"/>
            <a:ext cx="9144000" cy="52578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74687"/>
          </a:xfrm>
        </p:spPr>
        <p:txBody>
          <a:bodyPr/>
          <a:lstStyle/>
          <a:p>
            <a:r>
              <a:rPr lang="en-US" dirty="0" smtClean="0"/>
              <a:t>Industry Breakthrough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2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4936" y="0"/>
            <a:ext cx="4084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www.centreforsmartinfrastructure.com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dr424@cam.ac.uk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/>
          <a:srcRect t="78300" r="23740"/>
          <a:stretch/>
        </p:blipFill>
        <p:spPr bwMode="auto">
          <a:xfrm>
            <a:off x="3072714" y="6278808"/>
            <a:ext cx="1071020" cy="431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2" y="6275412"/>
            <a:ext cx="2037439" cy="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A major goal of the CSIC WSN team is...</a:t>
            </a:r>
            <a:endParaRPr lang="en-GB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94421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To develop </a:t>
            </a:r>
            <a:r>
              <a:rPr lang="en-GB" b="1" dirty="0" smtClean="0"/>
              <a:t>robust, reliable, low-power, low-cost and interoperable</a:t>
            </a:r>
            <a:r>
              <a:rPr lang="en-GB" dirty="0" smtClean="0"/>
              <a:t> Wireless Sensor Networks (WSNs) for infrastructure monitoring</a:t>
            </a:r>
          </a:p>
          <a:p>
            <a:endParaRPr lang="en-GB" dirty="0"/>
          </a:p>
        </p:txBody>
      </p:sp>
      <p:pic>
        <p:nvPicPr>
          <p:cNvPr id="4098" name="Picture 2" descr="http://www.umng.edu.co/image/image_gallery?uuid=a15e4d71-91ab-4472-8787-18ecf83d596b&amp;groupId=10162&amp;t=1358659591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49879"/>
            <a:ext cx="2232248" cy="7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54 Rectángulo"/>
          <p:cNvSpPr/>
          <p:nvPr/>
        </p:nvSpPr>
        <p:spPr>
          <a:xfrm>
            <a:off x="1115616" y="2646532"/>
            <a:ext cx="6696744" cy="2448272"/>
          </a:xfrm>
          <a:prstGeom prst="rect">
            <a:avLst/>
          </a:prstGeom>
          <a:noFill/>
          <a:ln w="1270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5 Rectángulo"/>
          <p:cNvSpPr/>
          <p:nvPr/>
        </p:nvSpPr>
        <p:spPr>
          <a:xfrm>
            <a:off x="1115616" y="5127363"/>
            <a:ext cx="6696744" cy="958710"/>
          </a:xfrm>
          <a:prstGeom prst="rect">
            <a:avLst/>
          </a:prstGeom>
          <a:noFill/>
          <a:ln w="1270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00" y="5094803"/>
            <a:ext cx="1052593" cy="8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11" descr="http://www.publicdomainpictures.net/pictures/50000/nahled/floppy-disk-silhouet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68" y="3582635"/>
            <a:ext cx="699493" cy="6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9 Rectángulo"/>
          <p:cNvSpPr/>
          <p:nvPr/>
        </p:nvSpPr>
        <p:spPr>
          <a:xfrm>
            <a:off x="2300307" y="5392179"/>
            <a:ext cx="1296144" cy="56749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PHYSICAL</a:t>
            </a:r>
            <a:endParaRPr lang="en-GB" sz="1200" i="1" dirty="0">
              <a:solidFill>
                <a:schemeClr val="tx1"/>
              </a:solidFill>
            </a:endParaRPr>
          </a:p>
        </p:txBody>
      </p:sp>
      <p:sp>
        <p:nvSpPr>
          <p:cNvPr id="121" name="58 Rectángulo"/>
          <p:cNvSpPr/>
          <p:nvPr/>
        </p:nvSpPr>
        <p:spPr>
          <a:xfrm>
            <a:off x="2300307" y="2823107"/>
            <a:ext cx="1296144" cy="62485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APPLICATION</a:t>
            </a:r>
            <a:endParaRPr lang="en-GB" sz="1200" i="1" dirty="0">
              <a:solidFill>
                <a:schemeClr val="tx1"/>
              </a:solidFill>
            </a:endParaRPr>
          </a:p>
        </p:txBody>
      </p:sp>
      <p:sp>
        <p:nvSpPr>
          <p:cNvPr id="124" name="61 Rectángulo"/>
          <p:cNvSpPr/>
          <p:nvPr/>
        </p:nvSpPr>
        <p:spPr>
          <a:xfrm>
            <a:off x="2300307" y="3474642"/>
            <a:ext cx="1296144" cy="62485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TRANSPORT</a:t>
            </a:r>
            <a:endParaRPr lang="en-GB" sz="1200" i="1" dirty="0">
              <a:solidFill>
                <a:schemeClr val="tx1"/>
              </a:solidFill>
            </a:endParaRPr>
          </a:p>
        </p:txBody>
      </p:sp>
      <p:sp>
        <p:nvSpPr>
          <p:cNvPr id="125" name="62 Rectángulo"/>
          <p:cNvSpPr/>
          <p:nvPr/>
        </p:nvSpPr>
        <p:spPr>
          <a:xfrm>
            <a:off x="2300307" y="4131607"/>
            <a:ext cx="1296144" cy="62485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NETWORK</a:t>
            </a:r>
            <a:endParaRPr lang="en-GB" sz="1200" i="1" dirty="0">
              <a:solidFill>
                <a:schemeClr val="tx1"/>
              </a:solidFill>
            </a:endParaRPr>
          </a:p>
        </p:txBody>
      </p:sp>
      <p:sp>
        <p:nvSpPr>
          <p:cNvPr id="126" name="63 Rectángulo"/>
          <p:cNvSpPr/>
          <p:nvPr/>
        </p:nvSpPr>
        <p:spPr>
          <a:xfrm>
            <a:off x="2300307" y="4788572"/>
            <a:ext cx="1296144" cy="57149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mtClean="0">
                <a:solidFill>
                  <a:schemeClr val="tx1"/>
                </a:solidFill>
              </a:rPr>
              <a:t>DATA LINK</a:t>
            </a:r>
            <a:endParaRPr lang="en-GB" sz="1200" i="1" dirty="0">
              <a:solidFill>
                <a:schemeClr val="tx1"/>
              </a:solidFill>
            </a:endParaRPr>
          </a:p>
        </p:txBody>
      </p:sp>
      <p:sp>
        <p:nvSpPr>
          <p:cNvPr id="127" name="55 CuadroTexto"/>
          <p:cNvSpPr txBox="1"/>
          <p:nvPr/>
        </p:nvSpPr>
        <p:spPr>
          <a:xfrm>
            <a:off x="1115616" y="4302715"/>
            <a:ext cx="112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Software</a:t>
            </a:r>
            <a:endParaRPr lang="en-GB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8" name="56 CuadroTexto"/>
          <p:cNvSpPr txBox="1"/>
          <p:nvPr/>
        </p:nvSpPr>
        <p:spPr>
          <a:xfrm>
            <a:off x="1115616" y="5754742"/>
            <a:ext cx="117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Hardware</a:t>
            </a:r>
            <a:endParaRPr lang="en-GB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2917631"/>
            <a:ext cx="2394266" cy="13681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79912" y="4141767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Internet Engineering Task Force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91264" cy="674687"/>
          </a:xfrm>
        </p:spPr>
        <p:txBody>
          <a:bodyPr>
            <a:noAutofit/>
          </a:bodyPr>
          <a:lstStyle/>
          <a:p>
            <a:r>
              <a:rPr lang="en-GB" sz="2800" dirty="0" smtClean="0"/>
              <a:t>Taking a look at the WSN operation…</a:t>
            </a:r>
            <a:br>
              <a:rPr lang="en-GB" sz="2800" dirty="0" smtClean="0"/>
            </a:br>
            <a:endParaRPr lang="en-GB" sz="2800" dirty="0"/>
          </a:p>
        </p:txBody>
      </p:sp>
      <p:grpSp>
        <p:nvGrpSpPr>
          <p:cNvPr id="4" name="3 Grupo"/>
          <p:cNvGrpSpPr/>
          <p:nvPr/>
        </p:nvGrpSpPr>
        <p:grpSpPr>
          <a:xfrm>
            <a:off x="539552" y="2153547"/>
            <a:ext cx="1721354" cy="1721354"/>
            <a:chOff x="2534565" y="2711"/>
            <a:chExt cx="1721354" cy="1721354"/>
          </a:xfrm>
        </p:grpSpPr>
        <p:sp>
          <p:nvSpPr>
            <p:cNvPr id="17" name="16 Elipse"/>
            <p:cNvSpPr/>
            <p:nvPr/>
          </p:nvSpPr>
          <p:spPr>
            <a:xfrm>
              <a:off x="2534565" y="2711"/>
              <a:ext cx="1721354" cy="172135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2786651" y="254797"/>
              <a:ext cx="1217182" cy="1217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0" kern="1200" dirty="0" smtClean="0"/>
                <a:t>Data</a:t>
              </a:r>
              <a:endParaRPr lang="en-GB" sz="2800" b="0" kern="1200" dirty="0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511240" y="2639173"/>
            <a:ext cx="750102" cy="750102"/>
            <a:chOff x="1512172" y="1829080"/>
            <a:chExt cx="750102" cy="750102"/>
          </a:xfrm>
          <a:solidFill>
            <a:srgbClr val="00B0F0"/>
          </a:solidFill>
        </p:grpSpPr>
        <p:sp>
          <p:nvSpPr>
            <p:cNvPr id="15" name="14 Más"/>
            <p:cNvSpPr/>
            <p:nvPr/>
          </p:nvSpPr>
          <p:spPr>
            <a:xfrm>
              <a:off x="1512172" y="1829080"/>
              <a:ext cx="750102" cy="750102"/>
            </a:xfrm>
            <a:prstGeom prst="mathPlus">
              <a:avLst/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Más 6"/>
            <p:cNvSpPr/>
            <p:nvPr/>
          </p:nvSpPr>
          <p:spPr>
            <a:xfrm>
              <a:off x="1611598" y="2115919"/>
              <a:ext cx="551250" cy="176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300" kern="1200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3492961" y="2168999"/>
            <a:ext cx="1721354" cy="1721354"/>
            <a:chOff x="2534565" y="2684197"/>
            <a:chExt cx="1721354" cy="1721354"/>
          </a:xfrm>
        </p:grpSpPr>
        <p:sp>
          <p:nvSpPr>
            <p:cNvPr id="13" name="12 Elipse"/>
            <p:cNvSpPr/>
            <p:nvPr/>
          </p:nvSpPr>
          <p:spPr>
            <a:xfrm>
              <a:off x="2534565" y="2684197"/>
              <a:ext cx="1721354" cy="172135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8"/>
            <p:cNvSpPr/>
            <p:nvPr/>
          </p:nvSpPr>
          <p:spPr>
            <a:xfrm>
              <a:off x="2670904" y="2936283"/>
              <a:ext cx="1455171" cy="1217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0" kern="1200" dirty="0" smtClean="0"/>
                <a:t>Control</a:t>
              </a:r>
              <a:endParaRPr lang="en-GB" sz="2800" b="0" kern="12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5401223" y="2749620"/>
            <a:ext cx="452407" cy="529209"/>
            <a:chOff x="4429356" y="1939527"/>
            <a:chExt cx="452407" cy="529209"/>
          </a:xfrm>
        </p:grpSpPr>
        <p:sp>
          <p:nvSpPr>
            <p:cNvPr id="11" name="10 Igual que"/>
            <p:cNvSpPr/>
            <p:nvPr/>
          </p:nvSpPr>
          <p:spPr>
            <a:xfrm>
              <a:off x="4429356" y="1939527"/>
              <a:ext cx="452407" cy="529209"/>
            </a:xfrm>
            <a:prstGeom prst="mathEqual">
              <a:avLst/>
            </a:pr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Igual que 10"/>
            <p:cNvSpPr/>
            <p:nvPr/>
          </p:nvSpPr>
          <p:spPr>
            <a:xfrm>
              <a:off x="4429356" y="2045369"/>
              <a:ext cx="316685" cy="317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400" kern="120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114597" y="1844824"/>
            <a:ext cx="2592000" cy="2592000"/>
            <a:chOff x="5031920" y="946521"/>
            <a:chExt cx="2515221" cy="2515221"/>
          </a:xfrm>
          <a:solidFill>
            <a:srgbClr val="00B050"/>
          </a:solidFill>
        </p:grpSpPr>
        <p:sp>
          <p:nvSpPr>
            <p:cNvPr id="9" name="8 Elipse"/>
            <p:cNvSpPr/>
            <p:nvPr/>
          </p:nvSpPr>
          <p:spPr>
            <a:xfrm>
              <a:off x="5031920" y="946521"/>
              <a:ext cx="2515221" cy="251522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lipse 12"/>
            <p:cNvSpPr/>
            <p:nvPr/>
          </p:nvSpPr>
          <p:spPr>
            <a:xfrm>
              <a:off x="5400266" y="1314867"/>
              <a:ext cx="1778529" cy="177852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kern="1200" dirty="0" smtClean="0"/>
                <a:t>WSN traffic</a:t>
              </a:r>
              <a:endParaRPr lang="en-GB" sz="3600" kern="1200" dirty="0"/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539552" y="3933056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Such 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Acceleration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707904" y="4077072"/>
            <a:ext cx="3069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form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maintain network connectivity</a:t>
            </a:r>
          </a:p>
        </p:txBody>
      </p:sp>
    </p:spTree>
    <p:extLst>
      <p:ext uri="{BB962C8B-B14F-4D97-AF65-F5344CB8AC3E}">
        <p14:creationId xmlns:p14="http://schemas.microsoft.com/office/powerpoint/2010/main" val="15610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9"/>
            <a:ext cx="8892480" cy="674687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What happens under extremely low data rates?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en-GB" sz="2200" dirty="0" smtClean="0"/>
              <a:t>Example application: </a:t>
            </a:r>
            <a:r>
              <a:rPr lang="en-GB" sz="2200" dirty="0" err="1" smtClean="0"/>
              <a:t>Crossrail</a:t>
            </a:r>
            <a:r>
              <a:rPr lang="en-GB" sz="2200" dirty="0" smtClean="0"/>
              <a:t> - Paddington Station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46" y="3706333"/>
            <a:ext cx="3734178" cy="24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3" y="1196752"/>
            <a:ext cx="5950828" cy="24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:\CSIC\Collaborative Projects\KS01 WSN-MAX\WSN Depolyments\Paddington\Photos\Box_corner_for_sensor_install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48" y="1268760"/>
            <a:ext cx="2839816" cy="49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9"/>
            <a:ext cx="8778594" cy="674687"/>
          </a:xfrm>
        </p:spPr>
        <p:txBody>
          <a:bodyPr>
            <a:noAutofit/>
          </a:bodyPr>
          <a:lstStyle/>
          <a:p>
            <a:r>
              <a:rPr lang="en-GB" dirty="0"/>
              <a:t>What happens under extremely low data rates?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000" dirty="0" smtClean="0"/>
              <a:t>First </a:t>
            </a:r>
            <a:r>
              <a:rPr lang="en-GB" sz="2000" dirty="0"/>
              <a:t>set of experiments: Simulation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48061"/>
            <a:ext cx="5514101" cy="46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259632" y="5877272"/>
            <a:ext cx="3888432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48" name="2047 Grupo"/>
          <p:cNvGrpSpPr/>
          <p:nvPr/>
        </p:nvGrpSpPr>
        <p:grpSpPr>
          <a:xfrm>
            <a:off x="5789754" y="2204864"/>
            <a:ext cx="3240360" cy="2556144"/>
            <a:chOff x="5724128" y="3501008"/>
            <a:chExt cx="3240360" cy="2556144"/>
          </a:xfrm>
        </p:grpSpPr>
        <p:grpSp>
          <p:nvGrpSpPr>
            <p:cNvPr id="32" name="31 Grupo"/>
            <p:cNvGrpSpPr/>
            <p:nvPr/>
          </p:nvGrpSpPr>
          <p:grpSpPr>
            <a:xfrm>
              <a:off x="6033832" y="3501008"/>
              <a:ext cx="648000" cy="648000"/>
              <a:chOff x="2534565" y="2711"/>
              <a:chExt cx="1721354" cy="1721354"/>
            </a:xfrm>
          </p:grpSpPr>
          <p:sp>
            <p:nvSpPr>
              <p:cNvPr id="33" name="32 Elipse"/>
              <p:cNvSpPr/>
              <p:nvPr/>
            </p:nvSpPr>
            <p:spPr>
              <a:xfrm>
                <a:off x="2534565" y="2711"/>
                <a:ext cx="1721354" cy="172135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Elipse 4"/>
              <p:cNvSpPr/>
              <p:nvPr/>
            </p:nvSpPr>
            <p:spPr>
              <a:xfrm>
                <a:off x="2786651" y="254797"/>
                <a:ext cx="1217182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Data</a:t>
                </a:r>
                <a:endParaRPr lang="en-GB" sz="1400" b="0" kern="1200" dirty="0"/>
              </a:p>
            </p:txBody>
          </p:sp>
        </p:grpSp>
        <p:grpSp>
          <p:nvGrpSpPr>
            <p:cNvPr id="35" name="34 Grupo"/>
            <p:cNvGrpSpPr/>
            <p:nvPr/>
          </p:nvGrpSpPr>
          <p:grpSpPr>
            <a:xfrm>
              <a:off x="6033832" y="4157729"/>
              <a:ext cx="648000" cy="648000"/>
              <a:chOff x="1512172" y="1829080"/>
              <a:chExt cx="750102" cy="750102"/>
            </a:xfrm>
            <a:solidFill>
              <a:srgbClr val="00B0F0"/>
            </a:solidFill>
          </p:grpSpPr>
          <p:sp>
            <p:nvSpPr>
              <p:cNvPr id="36" name="35 Más"/>
              <p:cNvSpPr/>
              <p:nvPr/>
            </p:nvSpPr>
            <p:spPr>
              <a:xfrm>
                <a:off x="1512172" y="1829080"/>
                <a:ext cx="750102" cy="750102"/>
              </a:xfrm>
              <a:prstGeom prst="mathPlus">
                <a:avLst/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Más 6"/>
              <p:cNvSpPr/>
              <p:nvPr/>
            </p:nvSpPr>
            <p:spPr>
              <a:xfrm>
                <a:off x="1611598" y="2115919"/>
                <a:ext cx="551250" cy="17642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300" kern="1200"/>
              </a:p>
            </p:txBody>
          </p:sp>
        </p:grpSp>
        <p:grpSp>
          <p:nvGrpSpPr>
            <p:cNvPr id="38" name="37 Grupo"/>
            <p:cNvGrpSpPr/>
            <p:nvPr/>
          </p:nvGrpSpPr>
          <p:grpSpPr>
            <a:xfrm>
              <a:off x="5724128" y="4797152"/>
              <a:ext cx="1260000" cy="1260000"/>
              <a:chOff x="2534565" y="2684197"/>
              <a:chExt cx="1721354" cy="1721354"/>
            </a:xfrm>
          </p:grpSpPr>
          <p:sp>
            <p:nvSpPr>
              <p:cNvPr id="39" name="38 Elipse"/>
              <p:cNvSpPr/>
              <p:nvPr/>
            </p:nvSpPr>
            <p:spPr>
              <a:xfrm>
                <a:off x="2534565" y="2684197"/>
                <a:ext cx="1721354" cy="17213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Elipse 8"/>
              <p:cNvSpPr/>
              <p:nvPr/>
            </p:nvSpPr>
            <p:spPr>
              <a:xfrm>
                <a:off x="2670904" y="2936283"/>
                <a:ext cx="1455171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Control</a:t>
                </a:r>
                <a:endParaRPr lang="en-GB" sz="1400" b="0" kern="1200" dirty="0"/>
              </a:p>
            </p:txBody>
          </p:sp>
        </p:grpSp>
        <p:grpSp>
          <p:nvGrpSpPr>
            <p:cNvPr id="41" name="40 Grupo"/>
            <p:cNvGrpSpPr/>
            <p:nvPr/>
          </p:nvGrpSpPr>
          <p:grpSpPr>
            <a:xfrm>
              <a:off x="6855898" y="4221088"/>
              <a:ext cx="452406" cy="529209"/>
              <a:chOff x="4429356" y="1939527"/>
              <a:chExt cx="452407" cy="529209"/>
            </a:xfrm>
          </p:grpSpPr>
          <p:sp>
            <p:nvSpPr>
              <p:cNvPr id="42" name="41 Igual que"/>
              <p:cNvSpPr/>
              <p:nvPr/>
            </p:nvSpPr>
            <p:spPr>
              <a:xfrm>
                <a:off x="4429356" y="1939527"/>
                <a:ext cx="452407" cy="529209"/>
              </a:xfrm>
              <a:prstGeom prst="mathEqual">
                <a:avLst/>
              </a:prstGeom>
              <a:solidFill>
                <a:srgbClr val="00B0F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Igual que 10"/>
              <p:cNvSpPr/>
              <p:nvPr/>
            </p:nvSpPr>
            <p:spPr>
              <a:xfrm>
                <a:off x="4429356" y="2045369"/>
                <a:ext cx="316685" cy="3175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400" kern="1200"/>
              </a:p>
            </p:txBody>
          </p:sp>
        </p:grpSp>
        <p:grpSp>
          <p:nvGrpSpPr>
            <p:cNvPr id="44" name="43 Grupo"/>
            <p:cNvGrpSpPr/>
            <p:nvPr/>
          </p:nvGrpSpPr>
          <p:grpSpPr>
            <a:xfrm>
              <a:off x="7344488" y="3645024"/>
              <a:ext cx="1620000" cy="1620000"/>
              <a:chOff x="5031920" y="946521"/>
              <a:chExt cx="2515221" cy="2515221"/>
            </a:xfrm>
            <a:solidFill>
              <a:srgbClr val="00B050"/>
            </a:solidFill>
          </p:grpSpPr>
          <p:sp>
            <p:nvSpPr>
              <p:cNvPr id="45" name="44 Elipse"/>
              <p:cNvSpPr/>
              <p:nvPr/>
            </p:nvSpPr>
            <p:spPr>
              <a:xfrm>
                <a:off x="5031920" y="946521"/>
                <a:ext cx="2515221" cy="2515221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Elipse 12"/>
              <p:cNvSpPr/>
              <p:nvPr/>
            </p:nvSpPr>
            <p:spPr>
              <a:xfrm>
                <a:off x="5400266" y="1314867"/>
                <a:ext cx="1778529" cy="177852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400" kern="1200" dirty="0" smtClean="0"/>
                  <a:t>WSN traffic</a:t>
                </a:r>
                <a:endParaRPr lang="en-GB" sz="24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18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9"/>
            <a:ext cx="8712968" cy="674687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What happens under extremely low data rates?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2200" dirty="0" smtClean="0"/>
              <a:t>Second set of experiments: Real world</a:t>
            </a:r>
            <a:endParaRPr lang="en-GB" sz="2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4" y="1340303"/>
            <a:ext cx="5846118" cy="453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60" y="1839492"/>
            <a:ext cx="2566009" cy="224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>
            <a:endCxn id="17" idx="1"/>
          </p:cNvCxnSpPr>
          <p:nvPr/>
        </p:nvCxnSpPr>
        <p:spPr>
          <a:xfrm flipV="1">
            <a:off x="4067944" y="1827955"/>
            <a:ext cx="2019544" cy="1135092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endCxn id="17" idx="3"/>
          </p:cNvCxnSpPr>
          <p:nvPr/>
        </p:nvCxnSpPr>
        <p:spPr>
          <a:xfrm>
            <a:off x="4079849" y="3145160"/>
            <a:ext cx="2007639" cy="92290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Elipse"/>
          <p:cNvSpPr/>
          <p:nvPr/>
        </p:nvSpPr>
        <p:spPr>
          <a:xfrm>
            <a:off x="5623545" y="1364012"/>
            <a:ext cx="3168000" cy="31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2 Rectángulo"/>
          <p:cNvSpPr/>
          <p:nvPr/>
        </p:nvSpPr>
        <p:spPr>
          <a:xfrm>
            <a:off x="6672225" y="5466987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cap="small" dirty="0" err="1">
                <a:solidFill>
                  <a:srgbClr val="0070C0"/>
                </a:solidFill>
              </a:rPr>
              <a:t>FlockLab</a:t>
            </a:r>
            <a:r>
              <a:rPr lang="en-GB" dirty="0">
                <a:solidFill>
                  <a:srgbClr val="0070C0"/>
                </a:solidFill>
              </a:rPr>
              <a:t> test bed</a:t>
            </a:r>
          </a:p>
        </p:txBody>
      </p:sp>
    </p:spTree>
    <p:extLst>
      <p:ext uri="{BB962C8B-B14F-4D97-AF65-F5344CB8AC3E}">
        <p14:creationId xmlns:p14="http://schemas.microsoft.com/office/powerpoint/2010/main" val="10922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48061"/>
            <a:ext cx="5514100" cy="46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1475656" y="2204864"/>
            <a:ext cx="78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~80%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843808" y="2204864"/>
            <a:ext cx="78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~96%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502497" y="2204864"/>
            <a:ext cx="78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~</a:t>
            </a:r>
            <a:r>
              <a:rPr lang="en-GB" dirty="0" smtClean="0">
                <a:solidFill>
                  <a:srgbClr val="00B050"/>
                </a:solidFill>
              </a:rPr>
              <a:t>97%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216880" y="2220253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~98%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788024" y="2220253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~99%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8" name="27 Flecha arriba y abajo"/>
          <p:cNvSpPr/>
          <p:nvPr/>
        </p:nvSpPr>
        <p:spPr>
          <a:xfrm>
            <a:off x="3779912" y="2636912"/>
            <a:ext cx="121158" cy="172803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28 Flecha arriba y abajo"/>
          <p:cNvSpPr/>
          <p:nvPr/>
        </p:nvSpPr>
        <p:spPr>
          <a:xfrm>
            <a:off x="4427984" y="2636912"/>
            <a:ext cx="121158" cy="2160029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29 Flecha arriba y abajo"/>
          <p:cNvSpPr/>
          <p:nvPr/>
        </p:nvSpPr>
        <p:spPr>
          <a:xfrm>
            <a:off x="5076056" y="2564904"/>
            <a:ext cx="121158" cy="2700093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30 Flecha arriba y abajo"/>
          <p:cNvSpPr/>
          <p:nvPr/>
        </p:nvSpPr>
        <p:spPr>
          <a:xfrm>
            <a:off x="3131840" y="2636912"/>
            <a:ext cx="96478" cy="1367933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31 Flecha arriba y abajo"/>
          <p:cNvSpPr/>
          <p:nvPr/>
        </p:nvSpPr>
        <p:spPr>
          <a:xfrm>
            <a:off x="1763688" y="2564904"/>
            <a:ext cx="121158" cy="467861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17 CuadroTexto"/>
          <p:cNvSpPr txBox="1"/>
          <p:nvPr/>
        </p:nvSpPr>
        <p:spPr>
          <a:xfrm>
            <a:off x="2123728" y="2204864"/>
            <a:ext cx="78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~92%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9" name="18 Flecha arriba y abajo"/>
          <p:cNvSpPr/>
          <p:nvPr/>
        </p:nvSpPr>
        <p:spPr>
          <a:xfrm>
            <a:off x="2411760" y="2636912"/>
            <a:ext cx="121158" cy="1007893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2047 Grupo"/>
          <p:cNvGrpSpPr/>
          <p:nvPr/>
        </p:nvGrpSpPr>
        <p:grpSpPr>
          <a:xfrm>
            <a:off x="5789754" y="2204864"/>
            <a:ext cx="3240360" cy="2556144"/>
            <a:chOff x="5724128" y="3501008"/>
            <a:chExt cx="3240360" cy="2556144"/>
          </a:xfrm>
        </p:grpSpPr>
        <p:grpSp>
          <p:nvGrpSpPr>
            <p:cNvPr id="50" name="31 Grupo"/>
            <p:cNvGrpSpPr/>
            <p:nvPr/>
          </p:nvGrpSpPr>
          <p:grpSpPr>
            <a:xfrm>
              <a:off x="6033832" y="3501008"/>
              <a:ext cx="648000" cy="648000"/>
              <a:chOff x="2534565" y="2711"/>
              <a:chExt cx="1721354" cy="1721354"/>
            </a:xfrm>
          </p:grpSpPr>
          <p:sp>
            <p:nvSpPr>
              <p:cNvPr id="63" name="32 Elipse"/>
              <p:cNvSpPr/>
              <p:nvPr/>
            </p:nvSpPr>
            <p:spPr>
              <a:xfrm>
                <a:off x="2534565" y="2711"/>
                <a:ext cx="1721354" cy="172135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4" name="Elipse 4"/>
              <p:cNvSpPr/>
              <p:nvPr/>
            </p:nvSpPr>
            <p:spPr>
              <a:xfrm>
                <a:off x="2786651" y="254797"/>
                <a:ext cx="1217182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Data</a:t>
                </a:r>
                <a:endParaRPr lang="en-GB" sz="1400" b="0" kern="1200" dirty="0"/>
              </a:p>
            </p:txBody>
          </p:sp>
        </p:grpSp>
        <p:grpSp>
          <p:nvGrpSpPr>
            <p:cNvPr id="51" name="34 Grupo"/>
            <p:cNvGrpSpPr/>
            <p:nvPr/>
          </p:nvGrpSpPr>
          <p:grpSpPr>
            <a:xfrm>
              <a:off x="6033832" y="4157729"/>
              <a:ext cx="648000" cy="648000"/>
              <a:chOff x="1512172" y="1829080"/>
              <a:chExt cx="750102" cy="750102"/>
            </a:xfrm>
            <a:solidFill>
              <a:srgbClr val="00B0F0"/>
            </a:solidFill>
          </p:grpSpPr>
          <p:sp>
            <p:nvSpPr>
              <p:cNvPr id="61" name="35 Más"/>
              <p:cNvSpPr/>
              <p:nvPr/>
            </p:nvSpPr>
            <p:spPr>
              <a:xfrm>
                <a:off x="1512172" y="1829080"/>
                <a:ext cx="750102" cy="750102"/>
              </a:xfrm>
              <a:prstGeom prst="mathPlus">
                <a:avLst/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2" name="Más 6"/>
              <p:cNvSpPr/>
              <p:nvPr/>
            </p:nvSpPr>
            <p:spPr>
              <a:xfrm>
                <a:off x="1611598" y="2115919"/>
                <a:ext cx="551250" cy="176424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300" kern="1200"/>
              </a:p>
            </p:txBody>
          </p:sp>
        </p:grpSp>
        <p:grpSp>
          <p:nvGrpSpPr>
            <p:cNvPr id="52" name="37 Grupo"/>
            <p:cNvGrpSpPr/>
            <p:nvPr/>
          </p:nvGrpSpPr>
          <p:grpSpPr>
            <a:xfrm>
              <a:off x="5724128" y="4797152"/>
              <a:ext cx="1260000" cy="1260000"/>
              <a:chOff x="2534565" y="2684197"/>
              <a:chExt cx="1721354" cy="1721354"/>
            </a:xfrm>
          </p:grpSpPr>
          <p:sp>
            <p:nvSpPr>
              <p:cNvPr id="59" name="38 Elipse"/>
              <p:cNvSpPr/>
              <p:nvPr/>
            </p:nvSpPr>
            <p:spPr>
              <a:xfrm>
                <a:off x="2534565" y="2684197"/>
                <a:ext cx="1721354" cy="17213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0" name="Elipse 8"/>
              <p:cNvSpPr/>
              <p:nvPr/>
            </p:nvSpPr>
            <p:spPr>
              <a:xfrm>
                <a:off x="2670904" y="2936283"/>
                <a:ext cx="1455171" cy="12171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0" kern="1200" dirty="0" smtClean="0"/>
                  <a:t>Control</a:t>
                </a:r>
                <a:endParaRPr lang="en-GB" sz="1400" b="0" kern="1200" dirty="0"/>
              </a:p>
            </p:txBody>
          </p:sp>
        </p:grpSp>
        <p:grpSp>
          <p:nvGrpSpPr>
            <p:cNvPr id="53" name="40 Grupo"/>
            <p:cNvGrpSpPr/>
            <p:nvPr/>
          </p:nvGrpSpPr>
          <p:grpSpPr>
            <a:xfrm>
              <a:off x="6855898" y="4221088"/>
              <a:ext cx="452406" cy="529209"/>
              <a:chOff x="4429356" y="1939527"/>
              <a:chExt cx="452407" cy="529209"/>
            </a:xfrm>
          </p:grpSpPr>
          <p:sp>
            <p:nvSpPr>
              <p:cNvPr id="57" name="41 Igual que"/>
              <p:cNvSpPr/>
              <p:nvPr/>
            </p:nvSpPr>
            <p:spPr>
              <a:xfrm>
                <a:off x="4429356" y="1939527"/>
                <a:ext cx="452407" cy="529209"/>
              </a:xfrm>
              <a:prstGeom prst="mathEqual">
                <a:avLst/>
              </a:prstGeom>
              <a:solidFill>
                <a:srgbClr val="00B0F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Igual que 10"/>
              <p:cNvSpPr/>
              <p:nvPr/>
            </p:nvSpPr>
            <p:spPr>
              <a:xfrm>
                <a:off x="4429356" y="2045369"/>
                <a:ext cx="316685" cy="3175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400" kern="1200"/>
              </a:p>
            </p:txBody>
          </p:sp>
        </p:grpSp>
        <p:grpSp>
          <p:nvGrpSpPr>
            <p:cNvPr id="54" name="43 Grupo"/>
            <p:cNvGrpSpPr/>
            <p:nvPr/>
          </p:nvGrpSpPr>
          <p:grpSpPr>
            <a:xfrm>
              <a:off x="7344488" y="3645024"/>
              <a:ext cx="1620000" cy="1620000"/>
              <a:chOff x="5031920" y="946521"/>
              <a:chExt cx="2515221" cy="2515221"/>
            </a:xfrm>
            <a:solidFill>
              <a:srgbClr val="00B050"/>
            </a:solidFill>
          </p:grpSpPr>
          <p:sp>
            <p:nvSpPr>
              <p:cNvPr id="55" name="44 Elipse"/>
              <p:cNvSpPr/>
              <p:nvPr/>
            </p:nvSpPr>
            <p:spPr>
              <a:xfrm>
                <a:off x="5031920" y="946521"/>
                <a:ext cx="2515221" cy="2515221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Elipse 12"/>
              <p:cNvSpPr/>
              <p:nvPr/>
            </p:nvSpPr>
            <p:spPr>
              <a:xfrm>
                <a:off x="5400266" y="1314867"/>
                <a:ext cx="1778529" cy="177852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400" kern="1200" dirty="0" smtClean="0"/>
                  <a:t>WSN traffic</a:t>
                </a:r>
                <a:endParaRPr lang="en-GB" sz="2400" kern="1200" dirty="0"/>
              </a:p>
            </p:txBody>
          </p:sp>
        </p:grpSp>
      </p:grpSp>
      <p:sp>
        <p:nvSpPr>
          <p:cNvPr id="35" name="1 Título"/>
          <p:cNvSpPr>
            <a:spLocks noGrp="1"/>
          </p:cNvSpPr>
          <p:nvPr>
            <p:ph type="title"/>
          </p:nvPr>
        </p:nvSpPr>
        <p:spPr>
          <a:xfrm>
            <a:off x="251520" y="274639"/>
            <a:ext cx="8712968" cy="674687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What happens under extremely low data rates?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2200" dirty="0" smtClean="0"/>
              <a:t>Second set of experiments: Real world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511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8" grpId="0" animBg="1"/>
      <p:bldP spid="29" grpId="0" animBg="1"/>
      <p:bldP spid="30" grpId="0" animBg="1"/>
      <p:bldP spid="31" grpId="0" animBg="1"/>
      <p:bldP spid="32" grpId="0" animBg="1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So.. what is the problem?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1"/>
            <a:ext cx="2592288" cy="2431452"/>
          </a:xfrm>
          <a:prstGeom prst="rect">
            <a:avLst/>
          </a:prstGeom>
        </p:spPr>
      </p:pic>
      <p:pic>
        <p:nvPicPr>
          <p:cNvPr id="3" name="Picture 2" descr="homer-pythagoras_thumb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888432" cy="388843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427984" y="692696"/>
            <a:ext cx="4176464" cy="4176464"/>
          </a:xfrm>
          <a:prstGeom prst="cloudCallout">
            <a:avLst>
              <a:gd name="adj1" fmla="val -66251"/>
              <a:gd name="adj2" fmla="val 22711"/>
            </a:avLst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788024" y="4782752"/>
            <a:ext cx="4320480" cy="1382552"/>
            <a:chOff x="4788024" y="4782752"/>
            <a:chExt cx="4320480" cy="1382552"/>
          </a:xfrm>
        </p:grpSpPr>
        <p:pic>
          <p:nvPicPr>
            <p:cNvPr id="6" name="Picture 5" descr="Duf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5294312"/>
              <a:ext cx="448161" cy="852952"/>
            </a:xfrm>
            <a:prstGeom prst="rect">
              <a:avLst/>
            </a:prstGeom>
          </p:spPr>
        </p:pic>
        <p:pic>
          <p:nvPicPr>
            <p:cNvPr id="7" name="Picture 6" descr="water-bottl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4782752"/>
              <a:ext cx="432048" cy="13825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292080" y="5510336"/>
              <a:ext cx="11521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</a:rPr>
                <a:t>Data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24328" y="5480719"/>
              <a:ext cx="15841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</a:rPr>
                <a:t>Control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say so… but then what?</a:t>
            </a:r>
            <a:endParaRPr lang="en-US" dirty="0"/>
          </a:p>
        </p:txBody>
      </p:sp>
      <p:pic>
        <p:nvPicPr>
          <p:cNvPr id="3" name="Drum roll sound effec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14.1288" end="2349.8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5" y="1988840"/>
            <a:ext cx="5328593" cy="2526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0" y="2708920"/>
            <a:ext cx="2878946" cy="2700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53" y="2673222"/>
            <a:ext cx="2878592" cy="26999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3568" y="1124744"/>
            <a:ext cx="288032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Replace the standard IETF data routing protocol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8104" y="1628800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for …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6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6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theme/theme1.xml><?xml version="1.0" encoding="utf-8"?>
<a:theme xmlns:a="http://schemas.openxmlformats.org/drawingml/2006/main" name="CSIC Presentation Template - 201201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Presentation Template - 20120109</Template>
  <TotalTime>1170</TotalTime>
  <Words>244</Words>
  <Application>Microsoft Office PowerPoint</Application>
  <PresentationFormat>On-screen Show (4:3)</PresentationFormat>
  <Paragraphs>67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CSIC Presentation Template - 20120109</vt:lpstr>
      <vt:lpstr>PowerPoint Presentation</vt:lpstr>
      <vt:lpstr>A major goal of the CSIC WSN team is...</vt:lpstr>
      <vt:lpstr>Taking a look at the WSN operation… </vt:lpstr>
      <vt:lpstr>What happens under extremely low data rates? Example application: Crossrail - Paddington Station</vt:lpstr>
      <vt:lpstr>What happens under extremely low data rates? First set of experiments: Simulation </vt:lpstr>
      <vt:lpstr>What happens under extremely low data rates? Second set of experiments: Real world</vt:lpstr>
      <vt:lpstr>What happens under extremely low data rates? Second set of experiments: Real world</vt:lpstr>
      <vt:lpstr>So.. what is the problem?</vt:lpstr>
      <vt:lpstr>If you say so… but then what?</vt:lpstr>
      <vt:lpstr>So, our goal is to…</vt:lpstr>
      <vt:lpstr>Which leads us to contribute to our initial objective…</vt:lpstr>
      <vt:lpstr>Industry Breakthrough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Moore</dc:creator>
  <cp:lastModifiedBy>Paul Fidler</cp:lastModifiedBy>
  <cp:revision>106</cp:revision>
  <dcterms:created xsi:type="dcterms:W3CDTF">2013-08-16T15:38:17Z</dcterms:created>
  <dcterms:modified xsi:type="dcterms:W3CDTF">2014-10-22T21:19:01Z</dcterms:modified>
</cp:coreProperties>
</file>