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7" r:id="rId2"/>
    <p:sldId id="263" r:id="rId3"/>
    <p:sldId id="270" r:id="rId4"/>
    <p:sldId id="266" r:id="rId5"/>
    <p:sldId id="260" r:id="rId6"/>
    <p:sldId id="258" r:id="rId7"/>
    <p:sldId id="261" r:id="rId8"/>
    <p:sldId id="267" r:id="rId9"/>
    <p:sldId id="269" r:id="rId10"/>
    <p:sldId id="259" r:id="rId11"/>
    <p:sldId id="265" r:id="rId12"/>
    <p:sldId id="264" r:id="rId13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5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5535" tIns="47768" rIns="95535" bIns="47768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5535" tIns="47768" rIns="95535" bIns="47768" rtlCol="0"/>
          <a:lstStyle>
            <a:lvl1pPr algn="r">
              <a:defRPr sz="1200"/>
            </a:lvl1pPr>
          </a:lstStyle>
          <a:p>
            <a:pPr>
              <a:defRPr/>
            </a:pPr>
            <a:fld id="{188AF91C-3BA8-4061-9D8F-0CBA3ACE3A06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5535" tIns="47768" rIns="95535" bIns="4776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5535" tIns="47768" rIns="95535" bIns="47768" rtlCol="0" anchor="b"/>
          <a:lstStyle>
            <a:lvl1pPr algn="r">
              <a:defRPr sz="1200"/>
            </a:lvl1pPr>
          </a:lstStyle>
          <a:p>
            <a:pPr>
              <a:defRPr/>
            </a:pPr>
            <a:fld id="{6E84A0FB-89EA-49C7-ACD0-CE4A77EB2B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78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34335-6BC3-4DC6-B831-B3F18BE6A1BD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990B3-7693-4126-9210-0DDC9D8F47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40653"/>
      </p:ext>
    </p:extLst>
  </p:cSld>
  <p:clrMapOvr>
    <a:masterClrMapping/>
  </p:clrMapOvr>
  <p:transition spd="slow" advTm="2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5AE55-B87A-4201-AB8D-63688916A1DE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3876-72B7-4271-BA1F-5AA28BCE74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230591"/>
      </p:ext>
    </p:extLst>
  </p:cSld>
  <p:clrMapOvr>
    <a:masterClrMapping/>
  </p:clrMapOvr>
  <p:transition spd="slow" advTm="2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62A7C-9388-4046-9822-C2BAE250A0C6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3E67B-A692-4CC7-89C6-527406006F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519043"/>
      </p:ext>
    </p:extLst>
  </p:cSld>
  <p:clrMapOvr>
    <a:masterClrMapping/>
  </p:clrMapOvr>
  <p:transition spd="slow" advTm="2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33803-1CA0-4A4C-8C1F-456ECB514D74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60542-ECCA-4081-8EC6-7FC4E360E3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72853"/>
      </p:ext>
    </p:extLst>
  </p:cSld>
  <p:clrMapOvr>
    <a:masterClrMapping/>
  </p:clrMapOvr>
  <p:transition spd="slow" advTm="2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1D848-FF75-4C78-8F7D-2406027ADC38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2BC35-CA14-4560-8C1C-E680ADC4CD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59603"/>
      </p:ext>
    </p:extLst>
  </p:cSld>
  <p:clrMapOvr>
    <a:masterClrMapping/>
  </p:clrMapOvr>
  <p:transition spd="slow" advTm="2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55F4C-CD99-4D88-BF5B-C6BD0C0CA8A6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8FA14-6115-40F4-B2E7-03C8791893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735374"/>
      </p:ext>
    </p:extLst>
  </p:cSld>
  <p:clrMapOvr>
    <a:masterClrMapping/>
  </p:clrMapOvr>
  <p:transition spd="slow" advTm="2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BC28B-D1F2-4F8E-9FD0-5BF1A3387636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9FF02-087E-4615-8FC9-BFCE4E4DA8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979048"/>
      </p:ext>
    </p:extLst>
  </p:cSld>
  <p:clrMapOvr>
    <a:masterClrMapping/>
  </p:clrMapOvr>
  <p:transition spd="slow" advTm="2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008EF-F9ED-4384-A6AA-1087514ED783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1AD94-1BD0-4C7A-AB25-15987AF5F9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163105"/>
      </p:ext>
    </p:extLst>
  </p:cSld>
  <p:clrMapOvr>
    <a:masterClrMapping/>
  </p:clrMapOvr>
  <p:transition spd="slow" advTm="2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FD81D-2A4B-475A-84C6-3A6876747574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2FF0-C456-451E-BFCD-F5FA9BCCA2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102603"/>
      </p:ext>
    </p:extLst>
  </p:cSld>
  <p:clrMapOvr>
    <a:masterClrMapping/>
  </p:clrMapOvr>
  <p:transition spd="slow" advTm="2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A1F4-0D13-4B34-8A28-2010DC7CD1D5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7B5A-5B2C-4A81-BCE7-F275210521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26913"/>
      </p:ext>
    </p:extLst>
  </p:cSld>
  <p:clrMapOvr>
    <a:masterClrMapping/>
  </p:clrMapOvr>
  <p:transition spd="slow" advTm="2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83453-77DA-4835-983E-B98F3F7C9ACD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A9085-9A5C-4ECB-B53C-2F6B045F34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73558"/>
      </p:ext>
    </p:extLst>
  </p:cSld>
  <p:clrMapOvr>
    <a:masterClrMapping/>
  </p:clrMapOvr>
  <p:transition spd="slow" advTm="2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31F7F0-E973-4DDF-84A4-BAB01622BC47}" type="datetimeFigureOut">
              <a:rPr lang="en-GB"/>
              <a:pPr>
                <a:defRPr/>
              </a:pPr>
              <a:t>23/10/2014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85B8A7-F108-4495-8B43-62B9D34FFD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cid:111276CB-D5A2-41EE-ABAC-ECEC9D8ACC7F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emf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cid:5429AAE3-002C-4147-BEC6-03E71FE86CA5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jpeg"/><Relationship Id="rId7" Type="http://schemas.openxmlformats.org/officeDocument/2006/relationships/image" Target="cid:111276CB-D5A2-41EE-ABAC-ECEC9D8ACC7F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40.jpeg"/><Relationship Id="rId9" Type="http://schemas.openxmlformats.org/officeDocument/2006/relationships/image" Target="cid:5429AAE3-002C-4147-BEC6-03E71FE86CA5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cid:111276CB-D5A2-41EE-ABAC-ECEC9D8ACC7F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cid:5429AAE3-002C-4147-BEC6-03E71FE86CA5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cid:5429AAE3-002C-4147-BEC6-03E71FE86CA5" TargetMode="External"/><Relationship Id="rId3" Type="http://schemas.openxmlformats.org/officeDocument/2006/relationships/image" Target="../media/image47.jpeg"/><Relationship Id="rId7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cid:111276CB-D5A2-41EE-ABAC-ECEC9D8ACC7F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cid:111276CB-D5A2-41EE-ABAC-ECEC9D8ACC7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10.png"/><Relationship Id="rId9" Type="http://schemas.openxmlformats.org/officeDocument/2006/relationships/image" Target="cid:5429AAE3-002C-4147-BEC6-03E71FE86CA5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image" Target="cid:111276CB-D5A2-41EE-ABAC-ECEC9D8ACC7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13.jpeg"/><Relationship Id="rId9" Type="http://schemas.openxmlformats.org/officeDocument/2006/relationships/image" Target="cid:5429AAE3-002C-4147-BEC6-03E71FE86CA5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openxmlformats.org/officeDocument/2006/relationships/image" Target="cid:111276CB-D5A2-41EE-ABAC-ECEC9D8ACC7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cid:5429AAE3-002C-4147-BEC6-03E71FE86CA5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jpeg"/><Relationship Id="rId7" Type="http://schemas.openxmlformats.org/officeDocument/2006/relationships/image" Target="cid:111276CB-D5A2-41EE-ABAC-ECEC9D8ACC7F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20.jpeg"/><Relationship Id="rId9" Type="http://schemas.openxmlformats.org/officeDocument/2006/relationships/image" Target="cid:5429AAE3-002C-4147-BEC6-03E71FE86CA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jpeg"/><Relationship Id="rId7" Type="http://schemas.openxmlformats.org/officeDocument/2006/relationships/image" Target="cid:111276CB-D5A2-41EE-ABAC-ECEC9D8ACC7F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cid:5429AAE3-002C-4147-BEC6-03E71FE86CA5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cid:111276CB-D5A2-41EE-ABAC-ECEC9D8ACC7F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28.jpeg"/><Relationship Id="rId10" Type="http://schemas.openxmlformats.org/officeDocument/2006/relationships/image" Target="cid:5429AAE3-002C-4147-BEC6-03E71FE86CA5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cid:111276CB-D5A2-41EE-ABAC-ECEC9D8ACC7F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2.jpeg"/><Relationship Id="rId10" Type="http://schemas.openxmlformats.org/officeDocument/2006/relationships/image" Target="cid:5429AAE3-002C-4147-BEC6-03E71FE86CA5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image" Target="../media/image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cid:5429AAE3-002C-4147-BEC6-03E71FE86CA5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cid:111276CB-D5A2-41EE-ABAC-ECEC9D8ACC7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\\Strgbspfsw001\RNM_3\Structures Team\01 - Projects\SMT12029 - STIP - Hammersmith Flyover\Presentations &amp; Useful References\HFO\Render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46085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1" descr="P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45466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6250"/>
            <a:ext cx="3382963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12"/>
          <p:cNvSpPr txBox="1">
            <a:spLocks noChangeArrowheads="1"/>
          </p:cNvSpPr>
          <p:nvPr/>
        </p:nvSpPr>
        <p:spPr bwMode="auto">
          <a:xfrm>
            <a:off x="4932363" y="4581525"/>
            <a:ext cx="4103687" cy="1076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Arial" charset="0"/>
              </a:rPr>
              <a:t>Hammersmith Flyover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Arial" charset="0"/>
              </a:rPr>
              <a:t>Phase II Strengthening</a:t>
            </a:r>
          </a:p>
        </p:txBody>
      </p:sp>
      <p:grpSp>
        <p:nvGrpSpPr>
          <p:cNvPr id="2054" name="Group 8"/>
          <p:cNvGrpSpPr>
            <a:grpSpLocks/>
          </p:cNvGrpSpPr>
          <p:nvPr/>
        </p:nvGrpSpPr>
        <p:grpSpPr bwMode="auto">
          <a:xfrm>
            <a:off x="5076825" y="6308725"/>
            <a:ext cx="3898900" cy="352425"/>
            <a:chOff x="179512" y="764704"/>
            <a:chExt cx="4043908" cy="352425"/>
          </a:xfrm>
        </p:grpSpPr>
        <p:pic>
          <p:nvPicPr>
            <p:cNvPr id="205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0" descr="cid:111276CB-D5A2-41EE-ABAC-ECEC9D8ACC7F"/>
            <p:cNvPicPr>
              <a:picLocks noChangeAspect="1" noChangeArrowheads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1" descr="cid:5429AAE3-002C-4147-BEC6-03E71FE86CA5"/>
            <p:cNvPicPr>
              <a:picLocks noChangeAspect="1" noChangeArrowheads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vlc-2054.wav">
            <a:hlinkClick r:id="" action="ppaction://media"/>
          </p:cNvPr>
          <p:cNvPicPr>
            <a:picLocks noRot="1" noChangeAspect="1"/>
          </p:cNvPicPr>
          <p:nvPr>
            <a:wavAudioFile r:embed="rId1" name="vlc-record-2014-09-10-11h21m42s-MONO-006.wav-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1714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Strgbspfsw001\RNM_3\Structures Team\01 - Projects\SMT12029 - STIP - Hammersmith Flyover\Temp\Cambridge photo presentation\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671888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\\Strgbspfsw001\RNM_3\Structures Team\01 - Projects\SMT12029 - STIP - Hammersmith Flyover\Temp\Cambridge photo presentation\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2420938"/>
            <a:ext cx="471805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\\Strgbspfsw001\RNM_3\Structures Team\01 - Projects\SMT12029 - STIP - Hammersmith Flyover\08 - Photographs\PJ site photos\2014-07-09 Q abutment, pour PQ, rebar pier D capping beam, hydrodem pier G\DSCF05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365601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4932363" y="6381750"/>
            <a:ext cx="4043362" cy="352425"/>
            <a:chOff x="179512" y="764704"/>
            <a:chExt cx="4043908" cy="352425"/>
          </a:xfrm>
        </p:grpSpPr>
        <p:pic>
          <p:nvPicPr>
            <p:cNvPr id="11271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7" descr="cid:111276CB-D5A2-41EE-ABAC-ECEC9D8ACC7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8" descr="cid:5429AAE3-002C-4147-BEC6-03E71FE86CA5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0" name="TextBox 8"/>
          <p:cNvSpPr txBox="1">
            <a:spLocks noChangeArrowheads="1"/>
          </p:cNvSpPr>
          <p:nvPr/>
        </p:nvSpPr>
        <p:spPr bwMode="auto">
          <a:xfrm>
            <a:off x="4500563" y="765175"/>
            <a:ext cx="4103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Bearing Pit and Pier Foundation Strengthening</a:t>
            </a:r>
          </a:p>
        </p:txBody>
      </p:sp>
    </p:spTree>
  </p:cSld>
  <p:clrMapOvr>
    <a:masterClrMapping/>
  </p:clrMapOvr>
  <p:transition spd="slow" advTm="2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1196975"/>
            <a:ext cx="59404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\\Strgbspfsw001\RNM_3\Structures Team\01 - Projects\SMT12029 - STIP - Hammersmith Flyover\Temp\Cambridge photo presentation\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5888"/>
            <a:ext cx="3579812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32065" r="2483" b="19560"/>
          <a:stretch>
            <a:fillRect/>
          </a:stretch>
        </p:blipFill>
        <p:spPr bwMode="auto">
          <a:xfrm>
            <a:off x="107950" y="188913"/>
            <a:ext cx="42830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3554412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5" name="Group 11"/>
          <p:cNvGrpSpPr>
            <a:grpSpLocks/>
          </p:cNvGrpSpPr>
          <p:nvPr/>
        </p:nvGrpSpPr>
        <p:grpSpPr bwMode="auto">
          <a:xfrm>
            <a:off x="4932363" y="6381750"/>
            <a:ext cx="4043362" cy="352425"/>
            <a:chOff x="179512" y="764704"/>
            <a:chExt cx="4043908" cy="352425"/>
          </a:xfrm>
        </p:grpSpPr>
        <p:pic>
          <p:nvPicPr>
            <p:cNvPr id="12304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13" descr="cid:111276CB-D5A2-41EE-ABAC-ECEC9D8ACC7F"/>
            <p:cNvPicPr>
              <a:picLocks noChangeAspect="1" noChangeArrowheads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Picture 14" descr="cid:5429AAE3-002C-4147-BEC6-03E71FE86CA5"/>
            <p:cNvPicPr>
              <a:picLocks noChangeAspect="1" noChangeArrowheads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5076825" y="2852738"/>
            <a:ext cx="40671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Temporary Expansion Joint</a:t>
            </a:r>
          </a:p>
        </p:txBody>
      </p: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0" y="1196975"/>
            <a:ext cx="24114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Designed to open to enable modifications to concrete cantilevers and the installation of the New Joint</a:t>
            </a:r>
          </a:p>
        </p:txBody>
      </p:sp>
      <p:sp>
        <p:nvSpPr>
          <p:cNvPr id="12298" name="TextBox 14"/>
          <p:cNvSpPr txBox="1">
            <a:spLocks noChangeArrowheads="1"/>
          </p:cNvSpPr>
          <p:nvPr/>
        </p:nvSpPr>
        <p:spPr bwMode="auto">
          <a:xfrm>
            <a:off x="3492500" y="981075"/>
            <a:ext cx="1474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Lifting Frames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211638" y="1268413"/>
            <a:ext cx="233362" cy="48418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5003800" y="1196975"/>
            <a:ext cx="1512888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32363" y="1196975"/>
            <a:ext cx="2159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2" name="TextBox 14"/>
          <p:cNvSpPr txBox="1">
            <a:spLocks noChangeArrowheads="1"/>
          </p:cNvSpPr>
          <p:nvPr/>
        </p:nvSpPr>
        <p:spPr bwMode="auto">
          <a:xfrm>
            <a:off x="323850" y="6165850"/>
            <a:ext cx="2087563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Testing Temporary Joint Panels at TRL Test Site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271" y="3721010"/>
            <a:ext cx="4352185" cy="2444294"/>
          </a:xfrm>
          <a:prstGeom prst="rect">
            <a:avLst/>
          </a:prstGeom>
        </p:spPr>
      </p:pic>
      <p:sp>
        <p:nvSpPr>
          <p:cNvPr id="12303" name="TextBox 14"/>
          <p:cNvSpPr txBox="1">
            <a:spLocks noChangeArrowheads="1"/>
          </p:cNvSpPr>
          <p:nvPr/>
        </p:nvSpPr>
        <p:spPr bwMode="auto">
          <a:xfrm>
            <a:off x="4284663" y="5876925"/>
            <a:ext cx="23749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Temporary Joint in service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39909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\\Strgbspfsw001\RNM_3\Structures Team\01 - Projects\SMT12029 - STIP - Hammersmith Flyover\08 - Photographs\PJ site photos\2014-05-21 general site photos\DSCF01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565400"/>
            <a:ext cx="46577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7"/>
          <p:cNvGrpSpPr>
            <a:grpSpLocks/>
          </p:cNvGrpSpPr>
          <p:nvPr/>
        </p:nvGrpSpPr>
        <p:grpSpPr bwMode="auto">
          <a:xfrm>
            <a:off x="179388" y="115888"/>
            <a:ext cx="4044950" cy="352425"/>
            <a:chOff x="179512" y="764704"/>
            <a:chExt cx="4043908" cy="352425"/>
          </a:xfrm>
        </p:grpSpPr>
        <p:pic>
          <p:nvPicPr>
            <p:cNvPr id="133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5" descr="cid:111276CB-D5A2-41EE-ABAC-ECEC9D8ACC7F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6" descr="cid:5429AAE3-002C-4147-BEC6-03E71FE86CA5"/>
            <p:cNvPicPr>
              <a:picLocks noChangeAspect="1" noChangeArrowheads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179388" y="836613"/>
            <a:ext cx="47164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Health and Safety and Staff Welfare have been of prime consideration and importance throughout the planning and execution of the Works</a:t>
            </a:r>
          </a:p>
        </p:txBody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4932363" y="3573463"/>
            <a:ext cx="42116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Chilled Water Station inside  Main Box Spine Beam</a:t>
            </a:r>
          </a:p>
        </p:txBody>
      </p:sp>
      <p:sp>
        <p:nvSpPr>
          <p:cNvPr id="13319" name="TextBox 12"/>
          <p:cNvSpPr txBox="1">
            <a:spLocks noChangeArrowheads="1"/>
          </p:cNvSpPr>
          <p:nvPr/>
        </p:nvSpPr>
        <p:spPr bwMode="auto">
          <a:xfrm>
            <a:off x="4859338" y="4076700"/>
            <a:ext cx="4103687" cy="2432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Arial" charset="0"/>
              </a:rPr>
              <a:t>Hammersmith Flyover</a:t>
            </a:r>
            <a:endParaRPr lang="en-GB" altLang="en-US" sz="8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Arial" charset="0"/>
              </a:rPr>
              <a:t>Phase II Strengthening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2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latin typeface="Arial" charset="0"/>
              </a:rPr>
              <a:t>  Designed to extend the life of the Flyover for decades to come</a:t>
            </a:r>
          </a:p>
        </p:txBody>
      </p:sp>
    </p:spTree>
  </p:cSld>
  <p:clrMapOvr>
    <a:masterClrMapping/>
  </p:clrMapOvr>
  <p:transition spd="slow" advTm="2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3230562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4"/>
          <p:cNvSpPr txBox="1">
            <a:spLocks noChangeArrowheads="1"/>
          </p:cNvSpPr>
          <p:nvPr/>
        </p:nvSpPr>
        <p:spPr bwMode="auto">
          <a:xfrm>
            <a:off x="6011863" y="2492375"/>
            <a:ext cx="29527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Isometric of Pier Deviators</a:t>
            </a:r>
          </a:p>
        </p:txBody>
      </p:sp>
      <p:grpSp>
        <p:nvGrpSpPr>
          <p:cNvPr id="3076" name="Group 29"/>
          <p:cNvGrpSpPr>
            <a:grpSpLocks/>
          </p:cNvGrpSpPr>
          <p:nvPr/>
        </p:nvGrpSpPr>
        <p:grpSpPr bwMode="auto">
          <a:xfrm>
            <a:off x="468313" y="333375"/>
            <a:ext cx="4895850" cy="1890713"/>
            <a:chOff x="539552" y="445298"/>
            <a:chExt cx="7920880" cy="2715415"/>
          </a:xfrm>
        </p:grpSpPr>
        <p:pic>
          <p:nvPicPr>
            <p:cNvPr id="30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908720"/>
              <a:ext cx="7893720" cy="1806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93" name="Group 28"/>
            <p:cNvGrpSpPr>
              <a:grpSpLocks/>
            </p:cNvGrpSpPr>
            <p:nvPr/>
          </p:nvGrpSpPr>
          <p:grpSpPr bwMode="auto">
            <a:xfrm>
              <a:off x="1260354" y="445298"/>
              <a:ext cx="7200078" cy="2715415"/>
              <a:chOff x="1260354" y="445298"/>
              <a:chExt cx="7200078" cy="2715415"/>
            </a:xfrm>
          </p:grpSpPr>
          <p:sp>
            <p:nvSpPr>
              <p:cNvPr id="3094" name="TextBox 2"/>
              <p:cNvSpPr txBox="1">
                <a:spLocks noChangeArrowheads="1"/>
              </p:cNvSpPr>
              <p:nvPr/>
            </p:nvSpPr>
            <p:spPr bwMode="auto">
              <a:xfrm>
                <a:off x="2170321" y="445298"/>
                <a:ext cx="1577822" cy="751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/>
                  <a:t>Tendons 2 &amp; 3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3205529" y="835169"/>
                <a:ext cx="143829" cy="7227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3205529" y="835169"/>
                <a:ext cx="359573" cy="7934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643821" y="1772226"/>
                <a:ext cx="218311" cy="9370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8" name="TextBox 12"/>
              <p:cNvSpPr txBox="1">
                <a:spLocks noChangeArrowheads="1"/>
              </p:cNvSpPr>
              <p:nvPr/>
            </p:nvSpPr>
            <p:spPr bwMode="auto">
              <a:xfrm>
                <a:off x="4139952" y="2708920"/>
                <a:ext cx="1524875" cy="441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/>
                  <a:t>Tendon 1</a:t>
                </a:r>
              </a:p>
            </p:txBody>
          </p:sp>
          <p:sp>
            <p:nvSpPr>
              <p:cNvPr id="3099" name="TextBox 13"/>
              <p:cNvSpPr txBox="1">
                <a:spLocks noChangeArrowheads="1"/>
              </p:cNvSpPr>
              <p:nvPr/>
            </p:nvSpPr>
            <p:spPr bwMode="auto">
              <a:xfrm>
                <a:off x="1907704" y="2708920"/>
                <a:ext cx="17281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/>
                  <a:t>Mid-span deviators</a:t>
                </a:r>
              </a:p>
            </p:txBody>
          </p:sp>
          <p:sp>
            <p:nvSpPr>
              <p:cNvPr id="3100" name="TextBox 14"/>
              <p:cNvSpPr txBox="1">
                <a:spLocks noChangeArrowheads="1"/>
              </p:cNvSpPr>
              <p:nvPr/>
            </p:nvSpPr>
            <p:spPr bwMode="auto">
              <a:xfrm>
                <a:off x="6732240" y="2852936"/>
                <a:ext cx="172819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/>
                  <a:t>Pier deviators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7597457" y="1557911"/>
                <a:ext cx="503402" cy="12243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7019571" y="1557911"/>
                <a:ext cx="577886" cy="12243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1261265" y="1988821"/>
                <a:ext cx="862975" cy="720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133614" y="1988821"/>
                <a:ext cx="719146" cy="720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77" name="Picture 2" descr="M:\Documents\Work\Hammersmith Flyover\Surveyor Presentation\Base Material\CA2-3-MS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5" b="-3777"/>
          <a:stretch>
            <a:fillRect/>
          </a:stretch>
        </p:blipFill>
        <p:spPr bwMode="auto">
          <a:xfrm>
            <a:off x="395288" y="3141663"/>
            <a:ext cx="74866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oup 18"/>
          <p:cNvGrpSpPr>
            <a:grpSpLocks/>
          </p:cNvGrpSpPr>
          <p:nvPr/>
        </p:nvGrpSpPr>
        <p:grpSpPr bwMode="auto">
          <a:xfrm>
            <a:off x="4932363" y="6381750"/>
            <a:ext cx="4043362" cy="352425"/>
            <a:chOff x="179512" y="764704"/>
            <a:chExt cx="4043908" cy="352425"/>
          </a:xfrm>
        </p:grpSpPr>
        <p:pic>
          <p:nvPicPr>
            <p:cNvPr id="3089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20" descr="cid:111276CB-D5A2-41EE-ABAC-ECEC9D8ACC7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1" name="Picture 21" descr="cid:5429AAE3-002C-4147-BEC6-03E71FE86CA5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14"/>
          <p:cNvSpPr txBox="1">
            <a:spLocks noChangeArrowheads="1"/>
          </p:cNvSpPr>
          <p:nvPr/>
        </p:nvSpPr>
        <p:spPr bwMode="auto">
          <a:xfrm>
            <a:off x="1187450" y="5229225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‘Short’ Mid-span Tendons</a:t>
            </a:r>
          </a:p>
        </p:txBody>
      </p:sp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250825" y="4437063"/>
            <a:ext cx="16573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‘Short’ Pier Capping Tendon Anchors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1258888" y="4005263"/>
            <a:ext cx="217487" cy="43180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2043113" y="4797425"/>
            <a:ext cx="225425" cy="3635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V="1">
            <a:off x="2043113" y="4581525"/>
            <a:ext cx="7937" cy="5794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>
            <a:off x="3708400" y="3573463"/>
            <a:ext cx="215900" cy="50323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flipV="1">
            <a:off x="1393825" y="4005263"/>
            <a:ext cx="585788" cy="43656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2627313" y="3213100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Main ‘Long’ Tendons</a:t>
            </a:r>
          </a:p>
        </p:txBody>
      </p:sp>
      <p:sp>
        <p:nvSpPr>
          <p:cNvPr id="3087" name="TextBox 14"/>
          <p:cNvSpPr txBox="1">
            <a:spLocks noChangeArrowheads="1"/>
          </p:cNvSpPr>
          <p:nvPr/>
        </p:nvSpPr>
        <p:spPr bwMode="auto">
          <a:xfrm>
            <a:off x="250825" y="2565400"/>
            <a:ext cx="4321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Main (Internal) ‘Long’ Tendon Arrangement </a:t>
            </a:r>
          </a:p>
        </p:txBody>
      </p:sp>
      <p:sp>
        <p:nvSpPr>
          <p:cNvPr id="3088" name="TextBox 14"/>
          <p:cNvSpPr txBox="1">
            <a:spLocks noChangeArrowheads="1"/>
          </p:cNvSpPr>
          <p:nvPr/>
        </p:nvSpPr>
        <p:spPr bwMode="auto">
          <a:xfrm>
            <a:off x="5148263" y="5300663"/>
            <a:ext cx="2592387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Arrangement of new Post-Tensioning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23778" r="48334" b="21777"/>
          <a:stretch>
            <a:fillRect/>
          </a:stretch>
        </p:blipFill>
        <p:spPr bwMode="auto">
          <a:xfrm>
            <a:off x="250825" y="3357563"/>
            <a:ext cx="388937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\\Strgbspfsw001\RNM_3\Structures Team\01 - Projects\SMT12029 - STIP - Hammersmith Flyover\08 - Photographs\PJ site photos\2014-05-21 general site photos\DSCF0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9306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\\Strgbspfsw001\RNM_3\Structures Team\01 - Projects\SMT12029 - STIP - Hammersmith Flyover\08 - Photographs\PJ site photos\2014-02-07 Mock up (and coring at pits)\P20703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58311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Group 4"/>
          <p:cNvGrpSpPr>
            <a:grpSpLocks/>
          </p:cNvGrpSpPr>
          <p:nvPr/>
        </p:nvGrpSpPr>
        <p:grpSpPr bwMode="auto">
          <a:xfrm>
            <a:off x="4932363" y="6381750"/>
            <a:ext cx="4043362" cy="352425"/>
            <a:chOff x="179512" y="764704"/>
            <a:chExt cx="4043908" cy="352425"/>
          </a:xfrm>
        </p:grpSpPr>
        <p:pic>
          <p:nvPicPr>
            <p:cNvPr id="41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6" descr="cid:111276CB-D5A2-41EE-ABAC-ECEC9D8ACC7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7" descr="cid:5429AAE3-002C-4147-BEC6-03E71FE86CA5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2" name="TextBox 14"/>
          <p:cNvSpPr txBox="1">
            <a:spLocks noChangeArrowheads="1"/>
          </p:cNvSpPr>
          <p:nvPr/>
        </p:nvSpPr>
        <p:spPr bwMode="auto">
          <a:xfrm>
            <a:off x="-180975" y="2349500"/>
            <a:ext cx="2413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Templates for Positioning Anchor (Blister) Fixing Bolt Installation</a:t>
            </a:r>
          </a:p>
        </p:txBody>
      </p:sp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484438" y="3284538"/>
            <a:ext cx="16573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‘Short’ Pier Capping Tendon Anchors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116013" y="3786188"/>
            <a:ext cx="1541462" cy="79533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H="1">
            <a:off x="3492500" y="4075113"/>
            <a:ext cx="28575" cy="115411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TextBox 14"/>
          <p:cNvSpPr txBox="1">
            <a:spLocks noChangeArrowheads="1"/>
          </p:cNvSpPr>
          <p:nvPr/>
        </p:nvSpPr>
        <p:spPr bwMode="auto">
          <a:xfrm>
            <a:off x="179388" y="6165850"/>
            <a:ext cx="16557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‘Short’ Mid-span Tendons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971550" y="5373688"/>
            <a:ext cx="0" cy="79216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TextBox 14"/>
          <p:cNvSpPr txBox="1">
            <a:spLocks noChangeArrowheads="1"/>
          </p:cNvSpPr>
          <p:nvPr/>
        </p:nvSpPr>
        <p:spPr bwMode="auto">
          <a:xfrm>
            <a:off x="4284663" y="3644900"/>
            <a:ext cx="4679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‘Mock-up’ used for Training Purposes and Trial Installation of Blisters</a:t>
            </a:r>
          </a:p>
        </p:txBody>
      </p:sp>
      <p:sp>
        <p:nvSpPr>
          <p:cNvPr id="4109" name="TextBox 14"/>
          <p:cNvSpPr txBox="1">
            <a:spLocks noChangeArrowheads="1"/>
          </p:cNvSpPr>
          <p:nvPr/>
        </p:nvSpPr>
        <p:spPr bwMode="auto">
          <a:xfrm>
            <a:off x="4643438" y="4868863"/>
            <a:ext cx="403225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Installation of External Tendons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\\Strgbspfsw001\RNM_3\Structures Team\01 - Projects\SMT12029 - STIP - Hammersmith Flyover\Temp\Cambridge photo presentation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4262438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\\Strgbspfsw001\RNM_3\Structures Team\01 - Projects\SMT12029 - STIP - Hammersmith Flyover\Temp\Cambridge photo presentation\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32117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89363"/>
            <a:ext cx="28082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179388" y="6381750"/>
            <a:ext cx="4044950" cy="352425"/>
            <a:chOff x="179512" y="764704"/>
            <a:chExt cx="4043908" cy="352425"/>
          </a:xfrm>
        </p:grpSpPr>
        <p:pic>
          <p:nvPicPr>
            <p:cNvPr id="513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7" descr="cid:111276CB-D5A2-41EE-ABAC-ECEC9D8ACC7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8" descr="cid:5429AAE3-002C-4147-BEC6-03E71FE86CA5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38163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14"/>
          <p:cNvSpPr txBox="1">
            <a:spLocks noChangeArrowheads="1"/>
          </p:cNvSpPr>
          <p:nvPr/>
        </p:nvSpPr>
        <p:spPr bwMode="auto">
          <a:xfrm>
            <a:off x="7272338" y="2852738"/>
            <a:ext cx="1871662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Pre-cast Blister</a:t>
            </a:r>
          </a:p>
        </p:txBody>
      </p:sp>
      <p:sp>
        <p:nvSpPr>
          <p:cNvPr id="5128" name="TextBox 14"/>
          <p:cNvSpPr txBox="1">
            <a:spLocks noChangeArrowheads="1"/>
          </p:cNvSpPr>
          <p:nvPr/>
        </p:nvSpPr>
        <p:spPr bwMode="auto">
          <a:xfrm>
            <a:off x="323850" y="260350"/>
            <a:ext cx="4176713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Blister Anchor Hole Drilling Template</a:t>
            </a:r>
          </a:p>
        </p:txBody>
      </p:sp>
      <p:sp>
        <p:nvSpPr>
          <p:cNvPr id="5129" name="TextBox 14"/>
          <p:cNvSpPr txBox="1">
            <a:spLocks noChangeArrowheads="1"/>
          </p:cNvSpPr>
          <p:nvPr/>
        </p:nvSpPr>
        <p:spPr bwMode="auto">
          <a:xfrm>
            <a:off x="827088" y="3860800"/>
            <a:ext cx="16573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Strengthening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Backing Slab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195513" y="4292600"/>
            <a:ext cx="431800" cy="50482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1" name="TextBox 14"/>
          <p:cNvSpPr txBox="1">
            <a:spLocks noChangeArrowheads="1"/>
          </p:cNvSpPr>
          <p:nvPr/>
        </p:nvSpPr>
        <p:spPr bwMode="auto">
          <a:xfrm>
            <a:off x="6948488" y="5732463"/>
            <a:ext cx="2016125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Blister Installation</a:t>
            </a:r>
          </a:p>
        </p:txBody>
      </p:sp>
      <p:sp>
        <p:nvSpPr>
          <p:cNvPr id="5132" name="TextBox 14"/>
          <p:cNvSpPr txBox="1">
            <a:spLocks noChangeArrowheads="1"/>
          </p:cNvSpPr>
          <p:nvPr/>
        </p:nvSpPr>
        <p:spPr bwMode="auto">
          <a:xfrm>
            <a:off x="250825" y="4652963"/>
            <a:ext cx="18732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Cross-Section Through Midspan Tendon  Blister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trgbspfsw001\RNM_3\Structures Team\01 - Projects\SMT12029 - STIP - Hammersmith Flyover\Temp\Cambridge photo presentation\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33375"/>
            <a:ext cx="41814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\\Strgbspfsw001\RNM_3\Structures Team\01 - Projects\SMT12029 - STIP - Hammersmith Flyover\08 - Photographs\PJ site photos\2014-06-26 span PQ backing slab pour, span AB poured slabs and pier D capping beam rebar\Backing slabs span AB\DSCF0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35687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390683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10"/>
          <p:cNvGrpSpPr>
            <a:grpSpLocks/>
          </p:cNvGrpSpPr>
          <p:nvPr/>
        </p:nvGrpSpPr>
        <p:grpSpPr bwMode="auto">
          <a:xfrm>
            <a:off x="4932363" y="6381750"/>
            <a:ext cx="4043362" cy="352425"/>
            <a:chOff x="179512" y="764704"/>
            <a:chExt cx="4043908" cy="352425"/>
          </a:xfrm>
        </p:grpSpPr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12" descr="cid:111276CB-D5A2-41EE-ABAC-ECEC9D8ACC7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3" descr="cid:5429AAE3-002C-4147-BEC6-03E71FE86CA5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4787900" y="3500438"/>
            <a:ext cx="3960813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Perspex Formwork (to ensure adequate filling of backing slab)      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6300788" y="2420938"/>
            <a:ext cx="574675" cy="1079500"/>
          </a:xfrm>
          <a:prstGeom prst="straightConnector1">
            <a:avLst/>
          </a:prstGeom>
          <a:ln w="22225">
            <a:solidFill>
              <a:schemeClr val="bg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TextBox 14"/>
          <p:cNvSpPr txBox="1">
            <a:spLocks noChangeArrowheads="1"/>
          </p:cNvSpPr>
          <p:nvPr/>
        </p:nvSpPr>
        <p:spPr bwMode="auto">
          <a:xfrm>
            <a:off x="4500563" y="4652963"/>
            <a:ext cx="424815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Backing Strengthening Slab Construction</a:t>
            </a:r>
          </a:p>
        </p:txBody>
      </p:sp>
      <p:sp>
        <p:nvSpPr>
          <p:cNvPr id="6153" name="TextBox 14"/>
          <p:cNvSpPr txBox="1">
            <a:spLocks noChangeArrowheads="1"/>
          </p:cNvSpPr>
          <p:nvPr/>
        </p:nvSpPr>
        <p:spPr bwMode="auto">
          <a:xfrm>
            <a:off x="395288" y="2852738"/>
            <a:ext cx="417671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Grouted-in Reinforcement (to replace that cut for the anchor bolt holes and bond  strengthening slab to web)</a:t>
            </a:r>
          </a:p>
        </p:txBody>
      </p:sp>
      <p:sp>
        <p:nvSpPr>
          <p:cNvPr id="6154" name="TextBox 14"/>
          <p:cNvSpPr txBox="1">
            <a:spLocks noChangeArrowheads="1"/>
          </p:cNvSpPr>
          <p:nvPr/>
        </p:nvSpPr>
        <p:spPr bwMode="auto">
          <a:xfrm>
            <a:off x="250825" y="6381750"/>
            <a:ext cx="36004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Completed Strengthening Slab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trgbspfsw001\RNM_3\Structures Team\01 - Projects\SMT12029 - STIP - Hammersmith Flyover\08 - Photographs\PJ site photos\2014-06-26 span PQ backing slab pour, span AB poured slabs and pier D capping beam rebar\Backing slab pour span PQ\DSCF0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5274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\\Strgbspfsw001\RNM_3\Structures Team\01 - Projects\SMT12029 - STIP - Hammersmith Flyover\08 - Photographs\PJ site photos\2014-06-26 span PQ backing slab pour, span AB poured slabs and pier D capping beam rebar\Backing slab pour span PQ\DSCF04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3821112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r="15251"/>
          <a:stretch>
            <a:fillRect/>
          </a:stretch>
        </p:blipFill>
        <p:spPr bwMode="auto">
          <a:xfrm>
            <a:off x="4140200" y="188913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4932363" y="6381750"/>
            <a:ext cx="4043362" cy="352425"/>
            <a:chOff x="179512" y="764704"/>
            <a:chExt cx="4043908" cy="352425"/>
          </a:xfrm>
        </p:grpSpPr>
        <p:pic>
          <p:nvPicPr>
            <p:cNvPr id="718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7" descr="cid:111276CB-D5A2-41EE-ABAC-ECEC9D8ACC7F"/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8" descr="cid:5429AAE3-002C-4147-BEC6-03E71FE86CA5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860800"/>
            <a:ext cx="26860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0" y="2852738"/>
            <a:ext cx="40671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Mixing Ultra High Strength Fibre Reinforced Concrete (UHSFRC)</a:t>
            </a:r>
          </a:p>
        </p:txBody>
      </p:sp>
      <p:sp>
        <p:nvSpPr>
          <p:cNvPr id="7176" name="TextBox 10"/>
          <p:cNvSpPr txBox="1">
            <a:spLocks noChangeArrowheads="1"/>
          </p:cNvSpPr>
          <p:nvPr/>
        </p:nvSpPr>
        <p:spPr bwMode="auto">
          <a:xfrm>
            <a:off x="6588125" y="188913"/>
            <a:ext cx="25558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Loading ‘Syringe’ Injector with (UHSFRC)</a:t>
            </a:r>
          </a:p>
        </p:txBody>
      </p:sp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0" y="3644900"/>
            <a:ext cx="17367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Syringe Injector</a:t>
            </a:r>
          </a:p>
        </p:txBody>
      </p:sp>
      <p:sp>
        <p:nvSpPr>
          <p:cNvPr id="7178" name="Rectangle 12"/>
          <p:cNvSpPr>
            <a:spLocks noChangeArrowheads="1"/>
          </p:cNvSpPr>
          <p:nvPr/>
        </p:nvSpPr>
        <p:spPr bwMode="auto">
          <a:xfrm>
            <a:off x="5364163" y="3573463"/>
            <a:ext cx="165576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Steel Fibre Reinforcement</a:t>
            </a:r>
          </a:p>
        </p:txBody>
      </p:sp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4211638" y="4292600"/>
            <a:ext cx="1728787" cy="1570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Mixing and Placing UHSFRC</a:t>
            </a:r>
          </a:p>
        </p:txBody>
      </p:sp>
    </p:spTree>
  </p:cSld>
  <p:clrMapOvr>
    <a:masterClrMapping/>
  </p:clrMapOvr>
  <p:transition spd="slow" advTm="2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trgbspfsw001\RNM_3\Structures Team\01 - Projects\SMT12029 - STIP - Hammersmith Flyover\Temp\Cambridge photo presentation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956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\\Strgbspfsw001\RNM_3\Structures Team\01 - Projects\SMT12029 - STIP - Hammersmith Flyover\Temp\Cambridge photo presentation\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429000"/>
            <a:ext cx="36718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\\Strgbspfsw001\RNM_3\Structures Team\01 - Projects\SMT12029 - STIP - Hammersmith Flyover\08 - Photographs\PJ site photos\2014-07-09 first blister install AB-N\IMG_0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4168775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324008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4932363" y="6381750"/>
            <a:ext cx="4044950" cy="352425"/>
            <a:chOff x="179512" y="764704"/>
            <a:chExt cx="4043908" cy="352425"/>
          </a:xfrm>
        </p:grpSpPr>
        <p:pic>
          <p:nvPicPr>
            <p:cNvPr id="8200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8" descr="cid:111276CB-D5A2-41EE-ABAC-ECEC9D8ACC7F"/>
            <p:cNvPicPr>
              <a:picLocks noChangeAspect="1" noChangeArrowheads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9" descr="cid:5429AAE3-002C-4147-BEC6-03E71FE86CA5"/>
            <p:cNvPicPr>
              <a:picLocks noChangeAspect="1" noChangeArrowheads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250825" y="2708275"/>
            <a:ext cx="439261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Preparation and Installation of Mid-Span Blisters</a:t>
            </a:r>
          </a:p>
        </p:txBody>
      </p:sp>
    </p:spTree>
  </p:cSld>
  <p:clrMapOvr>
    <a:masterClrMapping/>
  </p:clrMapOvr>
  <p:transition spd="slow" advTm="2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852738"/>
            <a:ext cx="22161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5037138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41148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Content Placeholder 3" descr="DSC032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33375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4932363" y="6381750"/>
            <a:ext cx="4043362" cy="352425"/>
            <a:chOff x="179512" y="764704"/>
            <a:chExt cx="4043908" cy="352425"/>
          </a:xfrm>
        </p:grpSpPr>
        <p:pic>
          <p:nvPicPr>
            <p:cNvPr id="92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8" descr="cid:111276CB-D5A2-41EE-ABAC-ECEC9D8ACC7F"/>
            <p:cNvPicPr>
              <a:picLocks noChangeAspect="1" noChangeArrowheads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9" descr="cid:5429AAE3-002C-4147-BEC6-03E71FE86CA5"/>
            <p:cNvPicPr>
              <a:picLocks noChangeAspect="1" noChangeArrowheads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3" name="TextBox 9"/>
          <p:cNvSpPr txBox="1">
            <a:spLocks noChangeArrowheads="1"/>
          </p:cNvSpPr>
          <p:nvPr/>
        </p:nvSpPr>
        <p:spPr bwMode="auto">
          <a:xfrm>
            <a:off x="4427538" y="3500438"/>
            <a:ext cx="2125662" cy="132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Bearing Replacement and Foundation Strengthening</a:t>
            </a:r>
          </a:p>
        </p:txBody>
      </p:sp>
      <p:sp>
        <p:nvSpPr>
          <p:cNvPr id="9224" name="TextBox 10"/>
          <p:cNvSpPr txBox="1">
            <a:spLocks noChangeArrowheads="1"/>
          </p:cNvSpPr>
          <p:nvPr/>
        </p:nvSpPr>
        <p:spPr bwMode="auto">
          <a:xfrm>
            <a:off x="7164388" y="260350"/>
            <a:ext cx="1655762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Existing Roller Bearings</a:t>
            </a:r>
          </a:p>
        </p:txBody>
      </p:sp>
      <p:sp>
        <p:nvSpPr>
          <p:cNvPr id="9225" name="TextBox 11"/>
          <p:cNvSpPr txBox="1">
            <a:spLocks noChangeArrowheads="1"/>
          </p:cNvSpPr>
          <p:nvPr/>
        </p:nvSpPr>
        <p:spPr bwMode="auto">
          <a:xfrm>
            <a:off x="3276600" y="115888"/>
            <a:ext cx="230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New Jacking Ring Beam</a:t>
            </a:r>
          </a:p>
        </p:txBody>
      </p:sp>
      <p:sp>
        <p:nvSpPr>
          <p:cNvPr id="9226" name="TextBox 12"/>
          <p:cNvSpPr txBox="1">
            <a:spLocks noChangeArrowheads="1"/>
          </p:cNvSpPr>
          <p:nvPr/>
        </p:nvSpPr>
        <p:spPr bwMode="auto">
          <a:xfrm>
            <a:off x="5472113" y="5949950"/>
            <a:ext cx="3671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New Lateral Jacking Ring Beam</a:t>
            </a:r>
          </a:p>
        </p:txBody>
      </p:sp>
      <p:sp>
        <p:nvSpPr>
          <p:cNvPr id="9227" name="TextBox 13"/>
          <p:cNvSpPr txBox="1">
            <a:spLocks noChangeArrowheads="1"/>
          </p:cNvSpPr>
          <p:nvPr/>
        </p:nvSpPr>
        <p:spPr bwMode="auto">
          <a:xfrm>
            <a:off x="4356100" y="5084763"/>
            <a:ext cx="1871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Bearing Pit and Pier Foundation Strengthening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643438" y="476250"/>
            <a:ext cx="215900" cy="86518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9388" y="188913"/>
            <a:ext cx="1584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Lateral Stabilising Jacks</a:t>
            </a:r>
          </a:p>
        </p:txBody>
      </p:sp>
      <p:cxnSp>
        <p:nvCxnSpPr>
          <p:cNvPr id="22" name="Straight Arrow Connector 21"/>
          <p:cNvCxnSpPr>
            <a:stCxn id="9229" idx="2"/>
          </p:cNvCxnSpPr>
          <p:nvPr/>
        </p:nvCxnSpPr>
        <p:spPr bwMode="auto">
          <a:xfrm>
            <a:off x="971550" y="711200"/>
            <a:ext cx="71438" cy="48577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2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2"/>
          <p:cNvGrpSpPr>
            <a:grpSpLocks/>
          </p:cNvGrpSpPr>
          <p:nvPr/>
        </p:nvGrpSpPr>
        <p:grpSpPr bwMode="auto">
          <a:xfrm>
            <a:off x="250825" y="333375"/>
            <a:ext cx="3600450" cy="5751513"/>
            <a:chOff x="4499992" y="288000"/>
            <a:chExt cx="3600401" cy="5751577"/>
          </a:xfrm>
        </p:grpSpPr>
        <p:pic>
          <p:nvPicPr>
            <p:cNvPr id="1025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3" y="288000"/>
              <a:ext cx="3600400" cy="2023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2" name="Group 21"/>
            <p:cNvGrpSpPr>
              <a:grpSpLocks/>
            </p:cNvGrpSpPr>
            <p:nvPr/>
          </p:nvGrpSpPr>
          <p:grpSpPr bwMode="auto">
            <a:xfrm>
              <a:off x="4499992" y="2420888"/>
              <a:ext cx="3600400" cy="3618689"/>
              <a:chOff x="4499992" y="2420888"/>
              <a:chExt cx="3600400" cy="3618689"/>
            </a:xfrm>
          </p:grpSpPr>
          <p:pic>
            <p:nvPicPr>
              <p:cNvPr id="10253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2420888"/>
                <a:ext cx="3600400" cy="1128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4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3645024"/>
                <a:ext cx="3600399" cy="1138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5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4869160"/>
                <a:ext cx="3600400" cy="1170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4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33375"/>
            <a:ext cx="489743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24"/>
          <p:cNvGrpSpPr>
            <a:grpSpLocks/>
          </p:cNvGrpSpPr>
          <p:nvPr/>
        </p:nvGrpSpPr>
        <p:grpSpPr bwMode="auto">
          <a:xfrm>
            <a:off x="4859338" y="6381750"/>
            <a:ext cx="4043362" cy="352425"/>
            <a:chOff x="179512" y="764704"/>
            <a:chExt cx="4043908" cy="352425"/>
          </a:xfrm>
        </p:grpSpPr>
        <p:pic>
          <p:nvPicPr>
            <p:cNvPr id="1024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115252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26" descr="cid:111276CB-D5A2-41EE-ABAC-ECEC9D8ACC7F"/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764704"/>
              <a:ext cx="5238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27" descr="cid:5429AAE3-002C-4147-BEC6-03E71FE86CA5"/>
            <p:cNvPicPr>
              <a:picLocks noChangeAspect="1" noChangeArrowheads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764704"/>
              <a:ext cx="21717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5" name="TextBox 12"/>
          <p:cNvSpPr txBox="1">
            <a:spLocks noChangeArrowheads="1"/>
          </p:cNvSpPr>
          <p:nvPr/>
        </p:nvSpPr>
        <p:spPr bwMode="auto">
          <a:xfrm>
            <a:off x="4211638" y="5300663"/>
            <a:ext cx="4537075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Modelling Bearing Replacement Installation Methodology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4356100" y="4149725"/>
            <a:ext cx="453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Mock-up of Pier and Bearing Pit to rehearse Bearing Installation Methodology</a:t>
            </a:r>
          </a:p>
        </p:txBody>
      </p:sp>
      <p:sp>
        <p:nvSpPr>
          <p:cNvPr id="10247" name="TextBox 14"/>
          <p:cNvSpPr txBox="1">
            <a:spLocks noChangeArrowheads="1"/>
          </p:cNvSpPr>
          <p:nvPr/>
        </p:nvSpPr>
        <p:spPr bwMode="auto">
          <a:xfrm>
            <a:off x="0" y="6021388"/>
            <a:ext cx="4103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/>
              <a:t>Bearing Installation Methodology modelled in BIM</a:t>
            </a:r>
          </a:p>
        </p:txBody>
      </p:sp>
    </p:spTree>
  </p:cSld>
  <p:clrMapOvr>
    <a:masterClrMapping/>
  </p:clrMapOvr>
  <p:transition spd="slow" advTm="2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309</Words>
  <Application>Microsoft Office PowerPoint</Application>
  <PresentationFormat>On-screen Show (4:3)</PresentationFormat>
  <Paragraphs>55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Transport For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KenDuguid</dc:creator>
  <cp:lastModifiedBy>Paul Fidler</cp:lastModifiedBy>
  <cp:revision>49</cp:revision>
  <dcterms:created xsi:type="dcterms:W3CDTF">2014-09-07T06:57:04Z</dcterms:created>
  <dcterms:modified xsi:type="dcterms:W3CDTF">2014-10-22T23:18:09Z</dcterms:modified>
</cp:coreProperties>
</file>