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5"/>
  </p:notesMasterIdLst>
  <p:sldIdLst>
    <p:sldId id="303" r:id="rId3"/>
    <p:sldId id="382" r:id="rId4"/>
    <p:sldId id="387" r:id="rId5"/>
    <p:sldId id="388" r:id="rId6"/>
    <p:sldId id="385" r:id="rId7"/>
    <p:sldId id="383" r:id="rId8"/>
    <p:sldId id="378" r:id="rId9"/>
    <p:sldId id="379" r:id="rId10"/>
    <p:sldId id="386" r:id="rId11"/>
    <p:sldId id="271" r:id="rId12"/>
    <p:sldId id="277" r:id="rId13"/>
    <p:sldId id="359" r:id="rId14"/>
  </p:sldIdLst>
  <p:sldSz cx="9144000" cy="6858000" type="screen4x3"/>
  <p:notesSz cx="6858000" cy="96504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FF"/>
    <a:srgbClr val="54AF45"/>
    <a:srgbClr val="FF0000"/>
    <a:srgbClr val="0000FF"/>
    <a:srgbClr val="2DCF25"/>
    <a:srgbClr val="993300"/>
    <a:srgbClr val="0099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27" autoAdjust="0"/>
    <p:restoredTop sz="85673" autoAdjust="0"/>
  </p:normalViewPr>
  <p:slideViewPr>
    <p:cSldViewPr snapToGrid="0">
      <p:cViewPr>
        <p:scale>
          <a:sx n="100" d="100"/>
          <a:sy n="100" d="100"/>
        </p:scale>
        <p:origin x="43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12"/>
    </p:cViewPr>
  </p:sorterViewPr>
  <p:notesViewPr>
    <p:cSldViewPr snapToGrid="0">
      <p:cViewPr varScale="1">
        <p:scale>
          <a:sx n="56" d="100"/>
          <a:sy n="56" d="100"/>
        </p:scale>
        <p:origin x="-1812" y="-102"/>
      </p:cViewPr>
      <p:guideLst>
        <p:guide orient="horz" pos="3040"/>
        <p:guide pos="2160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475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6000" y="723900"/>
            <a:ext cx="4826000" cy="3619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84700"/>
            <a:ext cx="5486400" cy="434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662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166225"/>
            <a:ext cx="29718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F20D20E-9F84-44F6-9922-2D99082D49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95374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35A47DF-D143-46E5-84C9-0DBBDF12A27D}" type="slidenum">
              <a:rPr lang="en-GB" smtClean="0"/>
              <a:pPr>
                <a:defRPr/>
              </a:pPr>
              <a:t>1</a:t>
            </a:fld>
            <a:endParaRPr lang="en-GB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9F9A25-310A-4C27-83E1-46200FF4F890}" type="slidenum">
              <a:rPr lang="en-GB" smtClean="0"/>
              <a:pPr>
                <a:defRPr/>
              </a:pPr>
              <a:t>5</a:t>
            </a:fld>
            <a:endParaRPr lang="en-GB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384CA-1AC0-49DB-91D7-F55D3E78FA4A}" type="slidenum">
              <a:rPr lang="en-GB" smtClean="0"/>
              <a:pPr>
                <a:defRPr/>
              </a:pPr>
              <a:t>7</a:t>
            </a:fld>
            <a:endParaRPr lang="en-GB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88AFE4-4996-4BF1-88DE-05B60A6E2C62}" type="slidenum">
              <a:rPr lang="en-GB" smtClean="0"/>
              <a:pPr>
                <a:defRPr/>
              </a:pPr>
              <a:t>8</a:t>
            </a:fld>
            <a:endParaRPr lang="en-GB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147465-5375-40F7-8F8C-EE900E390250}" type="slidenum">
              <a:rPr lang="en-GB" smtClean="0"/>
              <a:pPr>
                <a:defRPr/>
              </a:pPr>
              <a:t>9</a:t>
            </a:fld>
            <a:endParaRPr lang="en-GB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0EAE6-478D-431F-962D-DCC93C61A414}" type="slidenum">
              <a:rPr lang="en-GB" smtClean="0"/>
              <a:pPr>
                <a:defRPr/>
              </a:pPr>
              <a:t>12</a:t>
            </a:fld>
            <a:endParaRPr lang="en-GB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93675" y="206375"/>
            <a:ext cx="8756650" cy="65151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254000" y="265113"/>
            <a:ext cx="8634413" cy="6400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759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D3623-777A-4A50-93BB-99F072C066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8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E5E0A9-6483-4637-A70C-30C878EC70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39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427038"/>
            <a:ext cx="2063750" cy="5699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427038"/>
            <a:ext cx="6038850" cy="5699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B1DC0-5F5E-4FAE-93C4-8C76A5B53B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1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427038"/>
            <a:ext cx="6488113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C22B-2537-49CE-9346-B33A528CA8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18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427038"/>
            <a:ext cx="6488113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C345BF-96F0-4E73-A9FF-C8C91129E1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46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427038"/>
            <a:ext cx="6488113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6CAFD0-0E20-4130-BD20-4F3A4627A6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33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BB1A8-E8D4-45B4-B4D5-E2F417E3D11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80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E2828-E351-4C0D-A693-2445F94E40A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551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A001D-1380-4E96-A283-2E064E85AF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5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97CDF8-29BF-4C8B-8812-42FFFAF2E16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1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7B0BE-9C22-4511-95CD-9A1B40927C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12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FC974-35D6-43C7-82D0-9C54C042DF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126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C9199-29BA-4E1E-A37B-60958F6915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67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7EC7A-80FC-43A6-A188-C8723461F1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19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40E78-6C5C-4F44-B241-7C14AF2097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2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E4218-B21C-47E2-95F9-59D4531892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55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B7300-17AF-43FC-BE29-95E7F0F38E7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6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427038"/>
            <a:ext cx="2063750" cy="5699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31800" y="427038"/>
            <a:ext cx="6038850" cy="5699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862BA-DEF9-4015-B9CE-BAC894EA73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31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D4DA9-1991-4A29-82A2-A0990DA184F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38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B61D8-8E01-4F11-B07B-837FAF6D3A8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7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31377-F1C7-4F95-80DC-5C915CC17C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0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0D27CE-7F4C-42F0-BAA5-2C5CBCFD65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832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22B5D-C67D-4A6A-BA4D-EBBF663CBC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1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822B1F-8828-4CB9-80BB-47F4253078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17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1B3AE-F6D1-41EF-BF85-914AB540CE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996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777777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193675" y="206375"/>
            <a:ext cx="8756650" cy="65151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254000" y="265113"/>
            <a:ext cx="8634413" cy="6400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" name="AutoShape 9"/>
          <p:cNvSpPr>
            <a:spLocks noChangeArrowheads="1"/>
          </p:cNvSpPr>
          <p:nvPr/>
        </p:nvSpPr>
        <p:spPr bwMode="auto">
          <a:xfrm>
            <a:off x="-330200" y="381000"/>
            <a:ext cx="7269163" cy="876300"/>
          </a:xfrm>
          <a:prstGeom prst="roundRect">
            <a:avLst>
              <a:gd name="adj" fmla="val 16667"/>
            </a:avLst>
          </a:prstGeom>
          <a:solidFill>
            <a:srgbClr val="777777"/>
          </a:solidFill>
          <a:ln w="190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D946F65-46D0-4685-910D-E3B29872C43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033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27038"/>
            <a:ext cx="6488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  <p:sldLayoutId id="2147484469" r:id="rId12"/>
    <p:sldLayoutId id="2147484470" r:id="rId13"/>
    <p:sldLayoutId id="2147484471" r:id="rId14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20208"/>
        </a:buClr>
        <a:buFont typeface="Arial" pitchFamily="34" charset="0"/>
        <a:buChar char="●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20208"/>
        </a:buClr>
        <a:buFont typeface="Arial" pitchFamily="34" charset="0"/>
        <a:buChar char="●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20208"/>
        </a:buClr>
        <a:buFont typeface="Arial" pitchFamily="34" charset="0"/>
        <a:buChar char="●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20208"/>
        </a:buClr>
        <a:buFont typeface="Arial" pitchFamily="34" charset="0"/>
        <a:buChar char="●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20208"/>
        </a:buClr>
        <a:buFont typeface="Arial" pitchFamily="34" charset="0"/>
        <a:buChar char="●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20208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20208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20208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20208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rgbClr val="777777"/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93675" y="206375"/>
            <a:ext cx="8756650" cy="65151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54000" y="265113"/>
            <a:ext cx="8634413" cy="64008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9640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4F2C60F-2BAE-41FE-94FE-9D3899556C1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2056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431800" y="427038"/>
            <a:ext cx="6096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2" r:id="rId1"/>
    <p:sldLayoutId id="2147484473" r:id="rId2"/>
    <p:sldLayoutId id="2147484474" r:id="rId3"/>
    <p:sldLayoutId id="2147484475" r:id="rId4"/>
    <p:sldLayoutId id="2147484476" r:id="rId5"/>
    <p:sldLayoutId id="2147484477" r:id="rId6"/>
    <p:sldLayoutId id="2147484478" r:id="rId7"/>
    <p:sldLayoutId id="2147484479" r:id="rId8"/>
    <p:sldLayoutId id="2147484480" r:id="rId9"/>
    <p:sldLayoutId id="2147484481" r:id="rId10"/>
    <p:sldLayoutId id="2147484482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FF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20208"/>
        </a:buClr>
        <a:buFont typeface="Arial" pitchFamily="34" charset="0"/>
        <a:buChar char="●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20208"/>
        </a:buClr>
        <a:buFont typeface="Arial" pitchFamily="34" charset="0"/>
        <a:buChar char="●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20208"/>
        </a:buClr>
        <a:buFont typeface="Arial" pitchFamily="34" charset="0"/>
        <a:buChar char="●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20208"/>
        </a:buClr>
        <a:buFont typeface="Arial" pitchFamily="34" charset="0"/>
        <a:buChar char="●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20208"/>
        </a:buClr>
        <a:buFont typeface="Arial" pitchFamily="34" charset="0"/>
        <a:buChar char="●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20208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20208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20208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20208"/>
        </a:buClr>
        <a:buFont typeface="Arial" charset="0"/>
        <a:buChar char="●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13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image" Target="../media/image30.jpeg"/><Relationship Id="rId16" Type="http://schemas.openxmlformats.org/officeDocument/2006/relationships/image" Target="../media/image43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europa.eu/abc/symbols/emblem/images/europ_flag/flag_2colors.ps" TargetMode="External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411413"/>
            <a:ext cx="7772400" cy="1108075"/>
          </a:xfrm>
        </p:spPr>
        <p:txBody>
          <a:bodyPr/>
          <a:lstStyle/>
          <a:p>
            <a:pPr eaLnBrk="1" hangingPunct="1"/>
            <a:r>
              <a:rPr lang="en-GB" altLang="en-US" sz="3600" smtClean="0"/>
              <a:t>INSTRUMENTATION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38575"/>
            <a:ext cx="6400800" cy="20859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itchFamily="34" charset="0"/>
              <a:buNone/>
            </a:pPr>
            <a:r>
              <a:rPr lang="en-GB" altLang="en-US" sz="2000" smtClean="0"/>
              <a:t>For</a:t>
            </a:r>
          </a:p>
          <a:p>
            <a:pPr eaLnBrk="1" hangingPunct="1">
              <a:lnSpc>
                <a:spcPct val="150000"/>
              </a:lnSpc>
              <a:buFont typeface="Arial" pitchFamily="34" charset="0"/>
              <a:buNone/>
            </a:pPr>
            <a:r>
              <a:rPr lang="en-GB" altLang="en-US" sz="2800" smtClean="0">
                <a:latin typeface="Arial Black" pitchFamily="34" charset="0"/>
                <a:cs typeface="Arial" pitchFamily="34" charset="0"/>
              </a:rPr>
              <a:t>GEOTECHNICAL, CIVIL, &amp; STRUCTURAL MONITORING</a:t>
            </a:r>
          </a:p>
        </p:txBody>
      </p:sp>
      <p:pic>
        <p:nvPicPr>
          <p:cNvPr id="4100" name="Picture 5" descr="geosense 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13" y="633413"/>
            <a:ext cx="5210175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lc-record-2014-09-10-11h16m08s-MONO-006.wav-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62900" y="5619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41300" y="2190615"/>
            <a:ext cx="6488113" cy="538650"/>
          </a:xfrm>
        </p:spPr>
        <p:txBody>
          <a:bodyPr/>
          <a:lstStyle/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dirty="0" smtClean="0"/>
              <a:t>Rotation and Lateral movement</a:t>
            </a:r>
          </a:p>
        </p:txBody>
      </p:sp>
      <p:pic>
        <p:nvPicPr>
          <p:cNvPr id="16391" name="Picture 4" descr="geosense 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92113"/>
            <a:ext cx="15001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241300" y="3432039"/>
            <a:ext cx="6488113" cy="593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 smtClean="0"/>
              <a:t>Vertical Movements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-73025" y="392113"/>
            <a:ext cx="6488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GB" altLang="en-US" sz="2800" kern="0" dirty="0" smtClean="0"/>
              <a:t>Our instruments are used to monitor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 bwMode="auto">
          <a:xfrm>
            <a:off x="241300" y="2689566"/>
            <a:ext cx="64881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kern="0" dirty="0" smtClean="0"/>
              <a:t>Settlement &amp; convergence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241300" y="1461612"/>
            <a:ext cx="648811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 smtClean="0"/>
              <a:t>Strain</a:t>
            </a: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 bwMode="auto">
          <a:xfrm>
            <a:off x="241300" y="4066668"/>
            <a:ext cx="648811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 smtClean="0"/>
              <a:t>Displacement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 bwMode="auto">
          <a:xfrm>
            <a:off x="241300" y="4703286"/>
            <a:ext cx="648811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 smtClean="0"/>
              <a:t>Load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241300" y="5381148"/>
            <a:ext cx="6488113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F0000"/>
                </a:solidFill>
                <a:latin typeface="Arial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GB" altLang="en-US" sz="2400" kern="0" dirty="0" smtClean="0"/>
              <a:t>Pressure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4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6" y="4069645"/>
            <a:ext cx="1822152" cy="12147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5" name="Picture 4" descr="geosense 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92113"/>
            <a:ext cx="15001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Typical instruments</a:t>
            </a:r>
            <a:endParaRPr lang="en-GB" dirty="0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8285" y="1372379"/>
            <a:ext cx="1836340" cy="12242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0" t="20897" r="579"/>
          <a:stretch/>
        </p:blipFill>
        <p:spPr bwMode="auto">
          <a:xfrm>
            <a:off x="372266" y="2721812"/>
            <a:ext cx="1823045" cy="12112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4" t="14366" r="11567" b="3142"/>
          <a:stretch/>
        </p:blipFill>
        <p:spPr bwMode="auto">
          <a:xfrm>
            <a:off x="2624293" y="2708825"/>
            <a:ext cx="1701165" cy="121124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7"/>
          <a:stretch/>
        </p:blipFill>
        <p:spPr bwMode="auto">
          <a:xfrm>
            <a:off x="4688284" y="2708825"/>
            <a:ext cx="1836341" cy="125738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6" y="1359413"/>
            <a:ext cx="1836340" cy="12242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5" descr="natm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869244" y="1114463"/>
            <a:ext cx="1211263" cy="17011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6184" y="2708825"/>
            <a:ext cx="1836340" cy="12242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6183" y="1352933"/>
            <a:ext cx="1836342" cy="12242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266" y="5390461"/>
            <a:ext cx="1836340" cy="12242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6184" y="5396955"/>
            <a:ext cx="1836340" cy="12242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8285" y="4069645"/>
            <a:ext cx="1836340" cy="12242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6184" y="4044369"/>
            <a:ext cx="1836340" cy="12242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4293" y="4082787"/>
            <a:ext cx="1701165" cy="1134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4292" y="5435520"/>
            <a:ext cx="1701165" cy="113411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88285" y="5396955"/>
            <a:ext cx="1836340" cy="12242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589088"/>
            <a:ext cx="8262938" cy="4003675"/>
          </a:xfrm>
        </p:spPr>
        <p:txBody>
          <a:bodyPr/>
          <a:lstStyle/>
          <a:p>
            <a:pPr algn="ctr" eaLnBrk="1" hangingPunct="1">
              <a:buFont typeface="Arial" pitchFamily="34" charset="0"/>
              <a:buNone/>
            </a:pPr>
            <a:r>
              <a:rPr lang="en-GB" altLang="en-US" sz="2400" smtClean="0"/>
              <a:t>Thank you, Danke, </a:t>
            </a:r>
            <a:r>
              <a:rPr lang="nl-NL" altLang="en-US" sz="2400" smtClean="0"/>
              <a:t>Dank u, </a:t>
            </a:r>
            <a:r>
              <a:rPr lang="en-GB" altLang="en-US" sz="2400" smtClean="0"/>
              <a:t>Merci, Gracias, </a:t>
            </a:r>
            <a:r>
              <a:rPr lang="it-IT" altLang="en-US" sz="2400" smtClean="0"/>
              <a:t>Grazie,</a:t>
            </a:r>
            <a:endParaRPr lang="en-GB" altLang="en-US" sz="2400" smtClean="0"/>
          </a:p>
          <a:p>
            <a:pPr algn="ctr" eaLnBrk="1" hangingPunct="1">
              <a:buFont typeface="Arial" pitchFamily="34" charset="0"/>
              <a:buNone/>
            </a:pPr>
            <a:r>
              <a:rPr lang="en-GB" altLang="en-US" sz="2400" smtClean="0"/>
              <a:t>D</a:t>
            </a:r>
            <a:r>
              <a:rPr lang="pl-PL" altLang="en-US" sz="2400" smtClean="0"/>
              <a:t>ziękuję</a:t>
            </a:r>
            <a:r>
              <a:rPr lang="en-GB" altLang="en-US" sz="2400" smtClean="0"/>
              <a:t>, </a:t>
            </a:r>
            <a:r>
              <a:rPr lang="el-GR" altLang="en-US" sz="2400" smtClean="0"/>
              <a:t>σας ευχαριστώ</a:t>
            </a:r>
            <a:r>
              <a:rPr lang="en-GB" altLang="en-US" sz="2400" smtClean="0"/>
              <a:t>, Takk ,Tack, </a:t>
            </a:r>
            <a:r>
              <a:rPr lang="da-DK" altLang="en-US" sz="2400" smtClean="0"/>
              <a:t>Tak, </a:t>
            </a:r>
            <a:r>
              <a:rPr lang="fi-FI" altLang="en-US" sz="2400" smtClean="0"/>
              <a:t>Kiitos,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ar-AE" altLang="en-US" sz="2400" smtClean="0"/>
              <a:t>شكرا</a:t>
            </a:r>
            <a:r>
              <a:rPr lang="en-GB" altLang="en-US" sz="2400" smtClean="0"/>
              <a:t>, </a:t>
            </a:r>
            <a:r>
              <a:rPr lang="bg-BG" altLang="en-US" sz="2400" smtClean="0"/>
              <a:t>благодаря</a:t>
            </a:r>
            <a:r>
              <a:rPr lang="en-GB" altLang="en-US" sz="2400" smtClean="0"/>
              <a:t>, H</a:t>
            </a:r>
            <a:r>
              <a:rPr lang="hr-HR" altLang="en-US" sz="2400" smtClean="0"/>
              <a:t>vala</a:t>
            </a:r>
            <a:r>
              <a:rPr lang="en-GB" altLang="en-US" sz="2400" smtClean="0"/>
              <a:t>, D</a:t>
            </a:r>
            <a:r>
              <a:rPr lang="cs-CZ" altLang="en-US" sz="2400" smtClean="0"/>
              <a:t>ěkuji</a:t>
            </a:r>
            <a:r>
              <a:rPr lang="en-GB" altLang="en-US" sz="2400" smtClean="0"/>
              <a:t>, A</a:t>
            </a:r>
            <a:r>
              <a:rPr lang="et-EE" altLang="en-US" sz="2400" smtClean="0"/>
              <a:t>itäh</a:t>
            </a:r>
            <a:r>
              <a:rPr lang="en-GB" altLang="en-US" sz="2400" smtClean="0"/>
              <a:t>, </a:t>
            </a:r>
            <a:r>
              <a:rPr lang="ka-GE" altLang="en-US" sz="2400" smtClean="0"/>
              <a:t>გმადლობთ</a:t>
            </a:r>
            <a:r>
              <a:rPr lang="en-GB" altLang="en-US" sz="2400" smtClean="0"/>
              <a:t>,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GB" altLang="en-US" sz="2400" smtClean="0"/>
              <a:t>K</a:t>
            </a:r>
            <a:r>
              <a:rPr lang="hu-HU" altLang="en-US" sz="2400" smtClean="0"/>
              <a:t>öszönöm</a:t>
            </a:r>
            <a:r>
              <a:rPr lang="en-GB" altLang="en-US" sz="2400" smtClean="0"/>
              <a:t>, </a:t>
            </a:r>
            <a:r>
              <a:rPr lang="is-IS" altLang="en-US" sz="2400" smtClean="0"/>
              <a:t>þakka þér, </a:t>
            </a:r>
            <a:r>
              <a:rPr lang="lv-LV" altLang="en-US" sz="2400" smtClean="0"/>
              <a:t>Paldies</a:t>
            </a:r>
            <a:r>
              <a:rPr lang="en-GB" altLang="en-US" sz="2400" smtClean="0"/>
              <a:t>, A</a:t>
            </a:r>
            <a:r>
              <a:rPr lang="lt-LT" altLang="en-US" sz="2400" smtClean="0"/>
              <a:t>čiū</a:t>
            </a:r>
            <a:r>
              <a:rPr lang="en-GB" altLang="en-US" sz="2400" smtClean="0"/>
              <a:t>, </a:t>
            </a:r>
            <a:r>
              <a:rPr lang="pt-PT" altLang="en-US" sz="2400" smtClean="0"/>
              <a:t>Obrigado,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en-GB" altLang="en-US" sz="2400" smtClean="0"/>
              <a:t>M</a:t>
            </a:r>
            <a:r>
              <a:rPr lang="ro-RO" altLang="en-US" sz="2400" smtClean="0"/>
              <a:t>ulţumesc</a:t>
            </a:r>
            <a:r>
              <a:rPr lang="en-GB" altLang="en-US" sz="2400" smtClean="0"/>
              <a:t>, </a:t>
            </a:r>
            <a:r>
              <a:rPr lang="ru-RU" altLang="en-US" sz="2400" smtClean="0"/>
              <a:t>спасибо</a:t>
            </a:r>
            <a:r>
              <a:rPr lang="en-GB" altLang="en-US" sz="2400" smtClean="0"/>
              <a:t>, </a:t>
            </a:r>
            <a:r>
              <a:rPr lang="sr-Latn-CS" altLang="en-US" sz="2400" smtClean="0"/>
              <a:t>хвала</a:t>
            </a:r>
            <a:r>
              <a:rPr lang="en-GB" altLang="en-US" sz="2400" smtClean="0"/>
              <a:t>, </a:t>
            </a:r>
            <a:r>
              <a:rPr lang="sk-SK" altLang="en-US" sz="2400" smtClean="0"/>
              <a:t>ďakujem</a:t>
            </a:r>
            <a:r>
              <a:rPr lang="en-GB" altLang="en-US" sz="2400" smtClean="0"/>
              <a:t>, </a:t>
            </a:r>
          </a:p>
          <a:p>
            <a:pPr algn="ctr" eaLnBrk="1" hangingPunct="1">
              <a:buFont typeface="Arial" pitchFamily="34" charset="0"/>
              <a:buNone/>
            </a:pPr>
            <a:r>
              <a:rPr lang="sl-SI" altLang="en-US" sz="2400" smtClean="0"/>
              <a:t>Hvala</a:t>
            </a:r>
            <a:r>
              <a:rPr lang="en-GB" altLang="en-US" sz="2400" smtClean="0"/>
              <a:t>, T</a:t>
            </a:r>
            <a:r>
              <a:rPr lang="tr-TR" altLang="en-US" sz="2400" smtClean="0"/>
              <a:t>eşekkür ederim</a:t>
            </a:r>
            <a:r>
              <a:rPr lang="en-GB" altLang="en-US" sz="2400" smtClean="0"/>
              <a:t>, </a:t>
            </a:r>
            <a:r>
              <a:rPr lang="uk-UA" altLang="en-US" sz="2400" smtClean="0"/>
              <a:t>Спасибі</a:t>
            </a:r>
            <a:r>
              <a:rPr lang="en-GB" altLang="en-US" sz="2400" smtClean="0"/>
              <a:t>, </a:t>
            </a:r>
            <a:r>
              <a:rPr lang="ur-PK" altLang="en-US" sz="2400" smtClean="0"/>
              <a:t>آپ کا شکریہ</a:t>
            </a:r>
            <a:r>
              <a:rPr lang="en-GB" altLang="en-US" sz="2400" smtClean="0"/>
              <a:t>, </a:t>
            </a:r>
            <a:r>
              <a:rPr lang="hi-IN" altLang="en-US" sz="2400" smtClean="0"/>
              <a:t>शुक्रिया</a:t>
            </a:r>
            <a:endParaRPr lang="en-GB" altLang="en-US" sz="2400" smtClean="0"/>
          </a:p>
        </p:txBody>
      </p:sp>
      <p:pic>
        <p:nvPicPr>
          <p:cNvPr id="73731" name="Picture 4" descr="geosense  logo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4959350"/>
            <a:ext cx="4038600" cy="1377950"/>
          </a:xfrm>
        </p:spPr>
      </p:pic>
      <p:sp>
        <p:nvSpPr>
          <p:cNvPr id="7373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dirty="0" smtClean="0"/>
              <a:t>THE END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875" y="3149600"/>
            <a:ext cx="2536825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4"/>
          <p:cNvSpPr>
            <a:spLocks/>
          </p:cNvSpPr>
          <p:nvPr/>
        </p:nvSpPr>
        <p:spPr bwMode="auto">
          <a:xfrm>
            <a:off x="438150" y="1878013"/>
            <a:ext cx="8337550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400" b="1" dirty="0">
                <a:ea typeface="Geneva"/>
                <a:cs typeface="Geneva"/>
                <a:sym typeface="Arial" pitchFamily="34" charset="0"/>
              </a:rPr>
              <a:t>Geosense </a:t>
            </a:r>
            <a:r>
              <a:rPr lang="en-US" altLang="en-US" sz="1400" b="1" dirty="0" smtClean="0">
                <a:ea typeface="Geneva"/>
                <a:cs typeface="Geneva"/>
                <a:sym typeface="Arial" pitchFamily="34" charset="0"/>
              </a:rPr>
              <a:t>established in 1990 is a major European </a:t>
            </a:r>
            <a:r>
              <a:rPr lang="en-US" altLang="ja-JP" sz="1400" b="1" dirty="0">
                <a:ea typeface="MS PGothic" pitchFamily="34" charset="-128"/>
                <a:sym typeface="Arial" pitchFamily="34" charset="0"/>
              </a:rPr>
              <a:t>manufacturer and supplier of instrumentation to </a:t>
            </a:r>
            <a:r>
              <a:rPr lang="en-US" altLang="ja-JP" sz="1400" b="1" dirty="0" smtClean="0">
                <a:ea typeface="MS PGothic" pitchFamily="34" charset="-128"/>
                <a:sym typeface="Arial" pitchFamily="34" charset="0"/>
              </a:rPr>
              <a:t>the  </a:t>
            </a:r>
            <a:r>
              <a:rPr lang="en-US" altLang="ja-JP" sz="1400" b="1" dirty="0">
                <a:ea typeface="MS PGothic" pitchFamily="34" charset="-128"/>
                <a:sym typeface="Arial" pitchFamily="34" charset="0"/>
              </a:rPr>
              <a:t>geotechnical, civil engineering, mining and environmental </a:t>
            </a:r>
            <a:r>
              <a:rPr lang="en-US" altLang="ja-JP" sz="1400" b="1" dirty="0" smtClean="0">
                <a:ea typeface="MS PGothic" pitchFamily="34" charset="-128"/>
                <a:sym typeface="Arial" pitchFamily="34" charset="0"/>
              </a:rPr>
              <a:t>industries worldwide</a:t>
            </a:r>
            <a:endParaRPr lang="en-US" altLang="en-US" sz="1400" b="1" dirty="0">
              <a:sym typeface="Arial" pitchFamily="34" charset="0"/>
            </a:endParaRP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46075"/>
            <a:ext cx="160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3" name="Rectangle 6"/>
          <p:cNvSpPr>
            <a:spLocks/>
          </p:cNvSpPr>
          <p:nvPr/>
        </p:nvSpPr>
        <p:spPr bwMode="auto">
          <a:xfrm>
            <a:off x="6218238" y="3001963"/>
            <a:ext cx="24511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en-US" altLang="en-US" sz="1400" b="1" dirty="0">
                <a:ea typeface="Geneva"/>
                <a:cs typeface="Geneva"/>
                <a:sym typeface="Arial" pitchFamily="34" charset="0"/>
              </a:rPr>
              <a:t>Geosense operates out of its purpose built headquarters in Bury St Edmunds, </a:t>
            </a:r>
            <a:r>
              <a:rPr lang="en-US" altLang="en-US" sz="1400" b="1" dirty="0" smtClean="0">
                <a:ea typeface="Geneva"/>
                <a:cs typeface="Geneva"/>
                <a:sym typeface="Arial" pitchFamily="34" charset="0"/>
              </a:rPr>
              <a:t>Suffolk, England</a:t>
            </a:r>
            <a:endParaRPr lang="en-US" altLang="en-US" sz="1400" b="1" dirty="0">
              <a:ea typeface="Geneva"/>
              <a:cs typeface="Geneva"/>
              <a:sym typeface="Arial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en-US" altLang="en-US" sz="1400" b="1" dirty="0">
              <a:ea typeface="Geneva"/>
              <a:cs typeface="Geneva"/>
              <a:sym typeface="Arial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en-US" altLang="en-US" sz="1400" b="1" dirty="0">
                <a:ea typeface="Geneva"/>
                <a:cs typeface="Geneva"/>
                <a:sym typeface="Arial" pitchFamily="34" charset="0"/>
              </a:rPr>
              <a:t>This 1,000 m² premises houses a range of modern  equipment which allows for the highest quality of production, calibration and testing</a:t>
            </a:r>
          </a:p>
        </p:txBody>
      </p:sp>
      <p:pic>
        <p:nvPicPr>
          <p:cNvPr id="7174" name="Picture 7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1" b="20955"/>
          <a:stretch>
            <a:fillRect/>
          </a:stretch>
        </p:blipFill>
        <p:spPr bwMode="auto">
          <a:xfrm>
            <a:off x="438150" y="2995613"/>
            <a:ext cx="5673725" cy="314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5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404813"/>
            <a:ext cx="6488113" cy="762000"/>
          </a:xfrm>
        </p:spPr>
        <p:txBody>
          <a:bodyPr/>
          <a:lstStyle/>
          <a:p>
            <a:pPr eaLnBrk="1" hangingPunct="1"/>
            <a:r>
              <a:rPr lang="en-GB" altLang="en-US" smtClean="0"/>
              <a:t>Company Profile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/>
          </p:cNvSpPr>
          <p:nvPr/>
        </p:nvSpPr>
        <p:spPr bwMode="auto">
          <a:xfrm>
            <a:off x="438150" y="1544639"/>
            <a:ext cx="8337550" cy="73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ea typeface="Geneva"/>
                <a:cs typeface="Geneva"/>
                <a:sym typeface="Arial" pitchFamily="34" charset="0"/>
              </a:rPr>
              <a:t>Geosense is </a:t>
            </a:r>
            <a:r>
              <a:rPr lang="en-US" altLang="en-US" sz="2000" b="1" dirty="0" smtClean="0">
                <a:ea typeface="Geneva"/>
                <a:cs typeface="Geneva"/>
                <a:sym typeface="Arial" pitchFamily="34" charset="0"/>
              </a:rPr>
              <a:t>proud to have  worked together with Cambridge University on several projects measuring </a:t>
            </a:r>
            <a:r>
              <a:rPr lang="en-US" altLang="en-US" sz="2000" b="1" dirty="0">
                <a:ea typeface="Geneva"/>
                <a:cs typeface="Geneva"/>
                <a:sym typeface="Arial" pitchFamily="34" charset="0"/>
              </a:rPr>
              <a:t>s</a:t>
            </a:r>
            <a:r>
              <a:rPr lang="en-US" altLang="en-US" sz="2000" b="1" dirty="0" smtClean="0">
                <a:ea typeface="Geneva"/>
                <a:cs typeface="Geneva"/>
                <a:sym typeface="Arial" pitchFamily="34" charset="0"/>
              </a:rPr>
              <a:t>train </a:t>
            </a:r>
            <a:endParaRPr lang="en-US" altLang="en-US" sz="2000" b="1" dirty="0">
              <a:sym typeface="Arial" pitchFamily="34" charset="0"/>
            </a:endParaRP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46075"/>
            <a:ext cx="160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3" name="Rectangle 6"/>
          <p:cNvSpPr>
            <a:spLocks/>
          </p:cNvSpPr>
          <p:nvPr/>
        </p:nvSpPr>
        <p:spPr bwMode="auto">
          <a:xfrm>
            <a:off x="6218238" y="3001963"/>
            <a:ext cx="24511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en-US" altLang="en-US" sz="1400" b="1" dirty="0">
              <a:ea typeface="Geneva"/>
              <a:cs typeface="Geneva"/>
              <a:sym typeface="Arial" pitchFamily="34" charset="0"/>
            </a:endParaRPr>
          </a:p>
        </p:txBody>
      </p:sp>
      <p:pic>
        <p:nvPicPr>
          <p:cNvPr id="7174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698" y="2377280"/>
            <a:ext cx="2358627" cy="3144837"/>
          </a:xfrm>
          <a:prstGeom prst="rect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404813"/>
            <a:ext cx="6488113" cy="76200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CSIC Industry Partner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71699" y="5693717"/>
            <a:ext cx="2358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Shell Centre Geothermal pile testing</a:t>
            </a:r>
            <a:endParaRPr lang="en-GB" b="1" dirty="0"/>
          </a:p>
        </p:txBody>
      </p:sp>
      <p:pic>
        <p:nvPicPr>
          <p:cNvPr id="10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21712" y="2368914"/>
            <a:ext cx="1770426" cy="3144837"/>
          </a:xfrm>
          <a:prstGeom prst="rect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6310710" y="2373097"/>
            <a:ext cx="2358628" cy="3140654"/>
            <a:chOff x="3324421" y="2381462"/>
            <a:chExt cx="2358628" cy="3140654"/>
          </a:xfrm>
        </p:grpSpPr>
        <p:pic>
          <p:nvPicPr>
            <p:cNvPr id="9" name="Picture 7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422" y="2381462"/>
              <a:ext cx="2358627" cy="1568236"/>
            </a:xfrm>
            <a:prstGeom prst="rect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7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324421" y="3953880"/>
              <a:ext cx="2358626" cy="1568236"/>
            </a:xfrm>
            <a:prstGeom prst="rect">
              <a:avLst/>
            </a:prstGeom>
            <a:noFill/>
            <a:ln w="127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6310711" y="5665142"/>
            <a:ext cx="2358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New London Embassy pile testing</a:t>
            </a:r>
            <a:endParaRPr lang="en-GB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427611" y="5665142"/>
            <a:ext cx="2358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/>
              <a:t>259 City Road pile testing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4113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4"/>
          <p:cNvSpPr>
            <a:spLocks/>
          </p:cNvSpPr>
          <p:nvPr/>
        </p:nvSpPr>
        <p:spPr bwMode="auto">
          <a:xfrm>
            <a:off x="438150" y="1544639"/>
            <a:ext cx="8337550" cy="731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2000" b="1" dirty="0">
                <a:ea typeface="Geneva"/>
                <a:cs typeface="Geneva"/>
                <a:sym typeface="Arial" pitchFamily="34" charset="0"/>
              </a:rPr>
              <a:t>Geosense </a:t>
            </a:r>
            <a:r>
              <a:rPr lang="en-US" altLang="en-US" sz="2000" b="1" dirty="0" smtClean="0">
                <a:ea typeface="Geneva"/>
                <a:cs typeface="Geneva"/>
                <a:sym typeface="Arial" pitchFamily="34" charset="0"/>
              </a:rPr>
              <a:t>VW strain gauges are used as the bench mark for </a:t>
            </a:r>
            <a:r>
              <a:rPr lang="en-US" altLang="en-US" sz="2000" b="1" dirty="0" err="1" smtClean="0">
                <a:ea typeface="Geneva"/>
                <a:cs typeface="Geneva"/>
                <a:sym typeface="Arial" pitchFamily="34" charset="0"/>
              </a:rPr>
              <a:t>fibre</a:t>
            </a:r>
            <a:r>
              <a:rPr lang="en-US" altLang="en-US" sz="2000" b="1" dirty="0" smtClean="0">
                <a:ea typeface="Geneva"/>
                <a:cs typeface="Geneva"/>
                <a:sym typeface="Arial" pitchFamily="34" charset="0"/>
              </a:rPr>
              <a:t> optic comparisons </a:t>
            </a:r>
            <a:endParaRPr lang="en-US" altLang="en-US" sz="2000" b="1" dirty="0">
              <a:sym typeface="Arial" pitchFamily="34" charset="0"/>
            </a:endParaRPr>
          </a:p>
        </p:txBody>
      </p:sp>
      <p:pic>
        <p:nvPicPr>
          <p:cNvPr id="717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050" y="346075"/>
            <a:ext cx="160337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173" name="Rectangle 6"/>
          <p:cNvSpPr>
            <a:spLocks/>
          </p:cNvSpPr>
          <p:nvPr/>
        </p:nvSpPr>
        <p:spPr bwMode="auto">
          <a:xfrm>
            <a:off x="6218238" y="3001963"/>
            <a:ext cx="2451100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endParaRPr lang="en-US" altLang="en-US" sz="1400" b="1" dirty="0">
              <a:ea typeface="Geneva"/>
              <a:cs typeface="Geneva"/>
              <a:sym typeface="Arial" pitchFamily="34" charset="0"/>
            </a:endParaRPr>
          </a:p>
        </p:txBody>
      </p:sp>
      <p:pic>
        <p:nvPicPr>
          <p:cNvPr id="7174" name="Picture 7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698" y="3065213"/>
            <a:ext cx="2631350" cy="1973512"/>
          </a:xfrm>
          <a:prstGeom prst="rect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5" name="Rectangle 2"/>
          <p:cNvSpPr>
            <a:spLocks noGrp="1" noChangeArrowheads="1"/>
          </p:cNvSpPr>
          <p:nvPr>
            <p:ph type="title"/>
          </p:nvPr>
        </p:nvSpPr>
        <p:spPr>
          <a:xfrm>
            <a:off x="438150" y="404813"/>
            <a:ext cx="6488113" cy="762000"/>
          </a:xfrm>
        </p:spPr>
        <p:txBody>
          <a:bodyPr/>
          <a:lstStyle/>
          <a:p>
            <a:pPr eaLnBrk="1" hangingPunct="1"/>
            <a:r>
              <a:rPr lang="en-GB" altLang="en-US" dirty="0" smtClean="0"/>
              <a:t>CSIC Industry Partner</a:t>
            </a:r>
          </a:p>
        </p:txBody>
      </p:sp>
      <p:pic>
        <p:nvPicPr>
          <p:cNvPr id="10" name="Picture 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72461" y="2462926"/>
            <a:ext cx="1931849" cy="2575799"/>
          </a:xfrm>
          <a:prstGeom prst="rect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314575" y="5665142"/>
            <a:ext cx="4210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/>
              <a:t>Crossrail C301 Thames Tunnel</a:t>
            </a:r>
            <a:endParaRPr lang="en-GB" sz="2000" b="1" dirty="0"/>
          </a:p>
        </p:txBody>
      </p:sp>
      <p:pic>
        <p:nvPicPr>
          <p:cNvPr id="14" name="Picture 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50455" y="3197585"/>
            <a:ext cx="2886908" cy="1841140"/>
          </a:xfrm>
          <a:prstGeom prst="rect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14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geosense 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92113"/>
            <a:ext cx="15001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UK manufacture</a:t>
            </a:r>
          </a:p>
        </p:txBody>
      </p:sp>
      <p:pic>
        <p:nvPicPr>
          <p:cNvPr id="8196" name="Picture 17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774" y="3179763"/>
            <a:ext cx="2402680" cy="1601787"/>
          </a:xfrm>
          <a:prstGeom prst="rect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9871" y="4902200"/>
            <a:ext cx="2402680" cy="1601787"/>
          </a:xfrm>
          <a:prstGeom prst="rect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AutoShape 2" descr="data:image/jpeg;base64,/9j/4AAQSkZJRgABAQAAAQABAAD/2wCEAAkGBhAREBAUDxQUFBUUFRcVFBUXFxYXFBUUFBQVFhQVFRcXHSYfFxkjGRUUHy8hIycpLCwsFR4xNTwqNSYrLCoBCQoKDgwOGg8PGikkHSQuLCwsLC01KissNCwpLDUsKSwqKSwsKSwpLCwsLCwsLCkuLCwsLCwpLCksLCwsLCwsLP/AABEIAJ8BPQMBIgACEQEDEQH/xAAcAAACAgMBAQAAAAAAAAAAAAAABwQIAQUGAgP/xABLEAABAwECCAcKDQUAAgMBAAABAAIDBAURBgcSEyExYXEiQVFUgZPSFRYXNEJScnOC0RQjJDJTYpGSobGys8M1dIOitEPBo+HwM//EABsBAAMAAwEBAAAAAAAAAAAAAAAEBQEDBgcC/8QAMhEAAgECBAQFAgYDAQEAAAAAAAECAwQRITFRBRITMhRBYXGBIpFSYrHR4fChwfFCFf/aAAwDAQACEQMRAD8Ah2HhZV0Z+IkOTfpjfe6M+zfwd7SEycH8Z9LPc2o+TyHzjfETsfxe1d0rkLfxZVUF7oPj2a+CLpQNrPK9n7FxzmkEgi4jQQdBB5COJT1OdLJnYTtrW+jzR13WvyiyTXggEaQdRHGvSQdhYW1dGRmX8Djidwo+geT7JCZNgYz6We5s/wAQ/wCsb4ydj+L2rkzCtGRDueF1qOa+pen7HV11BFOx0c7GSMdra9oc07wdCWGFOIyJ977Ofmna81IS6M7Gv0uZ05Q3JqteCAQbwdRHGvSahUlB4xZJlFS1Kn23g7VUb8iridEeInSx3oPHBd0Fa5W5rqCKZjo5mNkY75zXgOaegpYYU4jIn5T7Ofmna8zIS6M7Gv0uZ03jcn6d2nlLIWlRa0EqhbG28HaqifkVcT4zxEi9jvQeOC7oK1ycTTzRoawBCELJgEIQgAQhCAGXiF8fqf7b+WNOm2PFqj1Un6CktiF8fqf7b+WNOm2PFqj1Un6CpF33soW3l7ldm6huWVhuobllQD0gFMsbxmn9dH+41Q1Msbxmn9dH+41ZWp8VOx+xYlVtxt/1is/xf88Sskq242/6xWf4v+eJdDZ9/wAHm1ftOQQhCqCYIQhAAhCEACELeYN4F1te75NES2+4yu4MQ9s69zbysOSisWZSb0NGt5g3gXW15+SxEtvuMruDE3e869zbymzg7icoaRudr3idzRecrgU7PZJ4XtG7YpttY0KaBuboWCQtFwN2RC27zQNLtwuG1IVr6MNB+3sKtd4RWP8AdyHg5icoaRudr3idzRecvgU7NpaTwt7zdsClW3jRp4G5ugYJC0ZIddkQtA0ANAuLgNlw2pe2zhDU1br6iQuF94Zqjb6LBo6TeVBgge9wbG1z3HU1oJcdwCjVbuc2dRbcFp01jWePp5ff/hNtfCCpqnZVRI5/I3UxvosGgb9J2qFBA97g2NrnuOprQS47gNK7iwMVM0lzqx2ab5jbjId51M/EpjWNg9TUjcmnjDeV2t7vScdJWuNGU85G6txOhbrkpLH20FzYGKqeS51Y7Mt8xtzpTvPzWfidyYVl4LUlOzJihYOUuAc5xHG5zryVtkJqFOMdCBcXtau/qeWy0EVgvjtqobmVzfhDBoyxc2YDb5L+m47Uwo3WRbTMqNzXSAaSOBUM9IayN4IVcivpBO9jmvjc5jmm9rmktc08oI0hWKtpCemRJpXM6TxixtW/ixqoL3QfKGfVF0oG1nlez9i45zSCQdBGgg6CDyEHUVvcFsdtVDksrm/CI9WWLmztHKfJk6bjtKYcZsi2mZUbmukA0lvxdTH6TTpI3gt5FGr2MoafwdNaccfbVWPr5/YW9hYW1dGRmX8DjjdwozuHk9FyZFgYz6We5s/xDzo4RvjJ2P4vauXHYQYsqqnvdB8ojHmi6UDazyt7fsC5AjSQdY0EHWDxgjiOxKKc6WTKk7e1vlzRee61+UWSa8EAjSDqI1FZSDsLCyroyMxJwOON3CjPR5O8EJkWBjQpZ7m1Hyd/1jfETsf5PtXbymYVoy9CHc8LrUc19S9P2OtraCKZjmTMbIx2tr2hzT0FLHCnEZC/KfZz807XmpCXRHY12lzP9huTUa8EAg33rKahUlDtZJlFS1Ko25g5VUT8iridGT80nSx/oPHBd0G9a1W5raGKZjo5mNkY75zHgOad4KWGFOIyJ+U+zn5p2vMyEuiOxr9LmdOUNyfp3aeUsheVB/8AkSqFsbbwfqqN+RVxPicfm3jguu8x44LugrXJxNPNC7TWoIQhZMDLxC+P1P8Abfyxp02x4tUeqk/QUlsQvj9T/bfyxp02x4tUeqk/QVIu+9lC28vcrs3UNyysN1DcsqAekApljeM0/ro/3GqGpljeM0/ro/3GrK1Pip2P2LEqtuNv+sVn+L/niVklW3G3/WKz/F/zxLobPv8Ag82r9pyCEIVQTBCFu8G8DK2vddSxEtvuMruDC3e86zsbediw5KKxZlJvQ0i3mDWBVbXn5LESy+4yu4MQ9s/OOxoJTZwcxOUNI3O2g9s7mi85dzKdnsk8Pe83bApltY0aeEZuhYJS0XB12TC0DVkgaXDdcNqQrX0Ydo/bWFWu8IrH+7kTB3E5Q0jc7XvE7m6Tl8Cnb7JPC9o3bFLtvGjTwjN0LBIWi4OuyYW+iBpd0XDal3bGENTVuvqJC7TeG6mN9Fo0dOtQYonPcGsBc52hrWglxOwDSVGq3c6jOpteC06S5qzx9PL7k+2cIamrdfUSFw4m6mN3NGjpOlQYIHPcGxtc9ztTWglx3AaSu3wfxVTy3Oq3ZlnmNuMpG0/NZ+J3Jj2Ng7TUjcmnjDL9btb3ek46StUaMpZyNtbidC3XJRWPtoLmwMVM0lzqx2ab5jbjId5+az8TuTHsfB6mpG5NPG1nK7W93pOOkrY3ITcKcY6EC4va1x3vLbyBC5rCjGFQWfeJpMqTihj4Up3jUwbXEJQYU44a6rymQH4LEdFzDfK4fWk1jc27eU1ToTnpoT5VFEb+FGMOgoARNJlScUMdzpOkamb3EJUWzjvtCSS+lEdPGNTS0SOO1znaL9gH2pdk69uk8pPKUJ+FrCOuYtKtJ6AUIKE0aQXuCd8bmvjc5j2m9rmktc08rXDSDuXhCDIy8Fsd1TDcyvb8IZ9I25s7RtGhsn+p2lMNrLItphfE5rngaXN4FQz02kXkekCORVxX0p6h8b2vjc5j2m9rmktc07HDSEnVtIT0yGaVzOm8UxsW/izqqe90Px8Y80XSAbWeV7N+4LkCCCQdBGgjUQeQjiXQYLY7qmHJZXt+EM1ZxtzZgNo0Nk/1O0pgsjsi2mZUTmufdpc3gVDPTaReekEKPXsZQzR0tpxzyqrH18/sLWwcLKujIzD+BxxO4UZ3N8ne0hMrB/GdSz3Nn+TyHzjfGTsfxe1d0rjrfxZ1UF7oPlDPqi6QDazj9n7Fx7mkEg6CNBB0EHkI4kopzp5MqTtrW+XNHXda/KLJNcCARpB416SEsHC6royBC+9n0T+FH0DW32SEyMH8Z1LPc2f4iQ6OEb4ydj+L2rkzCtGRDueGVqOa+pen7HVV1nRTsdHOxkjHa2PaHNPQUr8KcRkTsp9nPzbteZkJdGdjH6XM6cobk12uBAIN4Oo8q9JqFSUM4skyinkyp9t4PVVHJkVcTojxEjgu2seOC7oK1ytxX2fFOwxzsZIx2trwHNPQUsMKcRkT8p9nPzbteZkJdGdjX6XM6cobk/Tu08pZC0qLWhocQvj9T/bfyxp02x4tUeqk/QUp8UGDtVR2lUsqonxn4ObiRe13x0eljxwXdBTZtjxao9VJ+gpS6ac20M26ww9yurdQ3LKw3UNyyoJ6OCmWN4zT+uj/AHGqGpljeM0/ro/3GrK1Pip2P2LEqtuNv+sVn+L/AJ4lZJIjDfAytr7arBSxEtviBldwYm/ERX3uOs7BeV0FrJRm29jzesm1kLVbvBzA2tr3XUsRLb7jK7gxN3vOs7BedibWDmJqipW520HidzdJDuBTtu5Qfne0btim21jPpoG5uhYJC0XAgZELbuJt2lw3XDatta+jDQ+7ewq13hFf33IODmJqipW520HidzdJDuBTsu5Wn549I3bFNtvGhTQNzdCwSFugOuyYG3eaBpcN1w2peWzhFU1br6iQuGsMGiNu5g0dJvKgwwue4NY0ucdTWglx3AaVGq3c6jyOoteC06a5qzx9PL5ZNtnCCpq3ZVTIX3am6o2+iwaBv0naoUMLnuDWNc5x1NaCXHcAu3wfxVTy3Oq3ZlvmC4ynedTfxKY9jYOU1I26nja3ldre70nHSVqjRlPORvrcToW65KSx9tBb2BiqnludVuzLfMFzpSNvks/E7Ex7FwbpaRt1PGGk63a3u9J50ndqWzQm4U4w0OfuL2tcd7y2WgXIK5zCjGBQ0AInkvku0Qs4Up5LxqaNriEoMKccddVZTKf5LEfMN8zh9aTydzbt5TVOhOehPlUjEb+E+MChs8ETyXyXaIY7nSnkvbfc0bXEBJ7CnHFXVV7ac/BYuRhvlcPrS6Mnc0DeVwhN5JOkk3knSSeMk8ZWFQp20I5vNi0qzegE69uknjJOsnlKEITJqBCEIMDV8AFRzuLqn9tHgAqOdxdU/tpsd9FDzmn62P3o76KHnNP1sfvUfxc9yl4b8rFP4AKjncXVP7aPABUc7i6p/bTY76KHnNP1sfvR30UPOafrY/ejxc9w8N+Vin8AFRzuLqn9tHgAqOdxdU/tpsd9FDzmn62P3o76KHnNP1sfvR4ue4eG/KxT+ACo53F1T+2vpT4iKuNzXx1sbHN0tc2ORrgdhD7wmp30UPOafrY/ejvooec0/Wx+9Hip7/oHhn+FkHBmz7ShAZW1ENS0DQ8RuZLsvN5a77Ad6+9vYIUlYPjmXP4pG8GQdPHuN6+/fRQ85p+tj96O+ih5zT9bH70vJqWuBvgqtN4wxT+ReVWKGoDzmponN4i8Oa7pDQR0r5eCKs+kg+1/ZTI76KHnNP1sfvR30UPOafrY/etHRplFcRvF/wAOQsLBC16MjM1EBZ9G4yOj6Bk8HouXeUjpCwZ0ND+MNcXN6CQD+Chd9FDzmn62P3o76KHnNP1sfvWyKjHRidadWs8ZRz9FgbRC1ffRQ85p+tj96O+ih5zT9bH7194oX6c9mbO5RLZ8WqPVSfoKj99FDzmn62P3qLauElG6CYNqYCTG8ACVl5JabgNKw2sD7hTnzLJiHbqG5ZQ3UNyFKO/BTLG8Zp/XR/uNUNS7JeBUQEkACWMknQAA9t5J4gsrU+KnY/YsSolpGcM+TCMv4s45waNvBBJ3aFH76KHnNP1sfvR30UPOafrY/eqmKOBUJp48pxNs4CWrVuvqKmFw4mAvEbdzQ27pOla3wRVn0sH2v7KZHfRQ85p+tj96O+ih5zT9bH71qdKD1KML+6guWKwXscDZ2KGUv+UzNDBxR3lx2XuADfsK7+xcHaakbk08Ybyu1vd6TjpKx30UPOafrY/ejvooec0/Wx+9fUYQjoaK9xc18p44bG0uQtX30UPOafrY/ejvooec0/Wx+9bMUKdOezNouQwpsK1qrKZT1kVNEb9DI3mVw+tJlC72QFu++ih5zT9bH70d9FDzmn62P3rKmk8UDpTfkxUOxBVJJJrIiSbyTE8knlJy9JWPABUc7i6p/bTY76KHnNP1sfvR30UPOafrY/et/ip7mvw35WKfwAVHO4uqf20eACo53F1T+2mx30UPOafrY/ejvooec0/Wx+9Hi57h4b8rFP4AKjncXVP7aPABUc7i6p/bTY76KHnNP1sfvR30UPOafrY/ejxc9w8N+Vin8AFRzuLqn9tHgAqOdxdU/tpsd9FDzmn62P3o76KHnNP1sfvR4ue4eG/KyvyFlYUE9GBCEIAEIQgAQhCABCEIAEIQgAQhCABCEIAEIQgAQhCABCEIAEIQgAQhCABCEIAEIQgAQhCABCEIAEIQgAQhCABCEIAysKf3Bq+bz9VJ2VjuFV83n6qTsrPKzX1YfiRBQp3cKr5vP1UnZR3Cq+bz9VJ2UcrM9WG6IKFO7hVfN5+qk7KO4VXzefqpOyjlYdWG6IKFO7hVfN5+qk7KO4VXzefqpOyjlYdWG6IKFO7hVfN5+qk7KO4VXzefqpOyjlYdWG6IKFO7hVfN5+qk7KO4VXzefqpOyjlYdWG6IKFO7hVfN5+qk7KO4VXzefqpOyjlYdWG6IKFO7hVfN5+qk7KO4VXzefqpOyjlYdWG6IKFO7hVfN5+qk7Kw6xKoAkwTgDSSYn3ADl0I5WHVhuiEhCFg+wQhemMJIABJJuAGkknUAONAHlCndwavm8/VSdlHcKr5vP1UnZWeVmvqw/EiChTu4VXzefqpOyjuFV83n6qTso5WZ6sN0QUKd3Cq+bz9VJ2Udwqvm8/VSdlHKw6sN0QUKd3Cq+bz9VJ2Udwavm8/VSdlHKw6sN0QUKd3Cq+bz9VJ2Udwqvm8/VSdlHKw6sN0QUKd3Cq+bz9VJ2Udwqvm8/VSdlHKw6sN0QUKd3Cq+bz9VJ2Udwqvm8/VSdlHKw6sN0QUKd3Cq+bz9VJ2Udwqvm8/VSdlHKw6sN0QUKd3Cq+bz9VJ2Udwqvm8/VSdlHKw6sN0WGQq1+FS2Odu+5D2Fjwq2xzt33Iewuh8HPdHm3XiWVQq1+FW2Odu+5D2Fjwq2xzt33Iewjwc90HXiWVQq1+FW2Odu+5D2EeFW2Odu+5D2EeDnug68Syiyq0+FS2Odu+5D2FusHcJMJa911LNI5t9xkLIWxN3vLLjuF5WHaySxbRlVk9B93rK57BmxK2EB1dWvqH3fNDI2RN3XNDnHaSNy6FLNYM2oEIXznnaxpc8hrRpLiQABtJ1LBk9oXB2/jVgjvbSNzzvPN7Yhu439Fw2rjn4yLSJJzwGwRx3DYLwTd0rRKvBFOjwu4qrmww9x2oSThxgWq9wayUucdTWxRlx3ANvK7ewKG2pbnVdRmWeYI4nSnfwbmfiVmNVS0TPmvw+dBY1JRXy8f0O1US2fFqj1Un6CiG0oc7mBK10rWZbmXgvDQQ3KcBqvJHIi2fFqj1Un6Ctr0EIdyK6t1DcsrDdQ3LKknoYKZY3jNN66P9xqhqZY3jNP66P8AcasrU+KnY/YsQsrCjQ2nC+SSJkjDJHdnGAjLblNDhe3XcQQb1WPPSUhCEACwvlVwuewhr3Rk6nNDSR0OBB+xcFb7Lep73RTZ+McbIo84B9ZmTefZvXxKXLngb6NHqvlUkn65DDWEkDjGtP6f/wCOPX91falxmWix4LpGyAa2uY0A9LQCFq8RAo//ABrjDVf34HSi9cjYGMqkqbmynMSHRc88An6r9XQbijCiwbUfe+za5zCdOZkbE6M7GSZBc3pyuhMQcZ6Ml1qVSi8JxaZ16wq9W1hrhDRyZFVNLE7ivjhyXbWODLndBUDwq2xzt33Iewm1aSeaaFXWSLKIVavCrbHO3fch7Cz4VbY5277kPYR4Oe6MdeJZRCrX4VbY5277kPYR4VbY5277kPYR4Oe6DrxLKIVavCrbHO3fch7CPCrbHO3fch7CPBz3QdeJyhQgoVQTBCFucHcEKyvddSRFwvudIeDE30nnRfsF52LDkorFmUm9DTLdYOYHVte66liLm33GR3BibvedBOwXnYm5gtiSpYMl9c74TJryLi2Bp9HXJ7WjYmPDA1jWtY0Na0XNaAAABqAA0AJKpdpZQGI0PxC5wWxJUkGS+td8Jk15FxbA0+jrf7WjYmNBA1jQ1jQ1rRcGtAAA5ABoC9rxPO1jS57g1rReXOIDQOUk6AEjOcpvGTGYxSyR9F85p2saXPcGtGkuJAAG0nUuGt/GvBHe2jbnneeb2xDdxv6LhtS5tnCGpq3X1EhcNYbqjb6LBo6TeUrOvGOmZXtuFVqucvpX+fsMa38asEd7aRued55vEQ3cb+i4bUubZwhqat19RIXC+8MGiNu5o0dJvKgRROe4NYC5ztDWtBLidgGkrtsH8Vc8tzqt2YZryBcZSNvks/E7AlnKdV5FqNK0sFi9fXN/BxMMLnuDWNLnO0BrQS47gNJXcWBiqnludVuzLdeQLnSnf5LPxO5dJW23Y9iMLeCJCP8A+bPjKh/pE6QPSIHIllhTjjrqrKZTfJYj5hvmcPrSeTuaBvKdoWEp5skXfHJP6aWX6/wM2utyyLFYWjJEl3zGcOof6RvvA9IgJZ4U4462qymU3yWI6OCb5nDbJ5Ps3byuBc4kknSTpJOkk8pPGsKxStYQ9Tm6txOo8WxmYh3E2hVEkkmnJJOkk56PSSdZTotjxao9VJ+gpLYhfH6n+2/ljTptjxao9VJ+gpK772MW3l7ldm6huWVhuobllQD0gFMsbxmn9dH+41Q1Msbxmn9dH+41ZWp8VOx+xYlVyxpVL47bqnxOcx7c1kuaS1w+Ii1EaVY1Vtxt/wBYrP8AF/zxLobRYzfsebV+03+C2O+oiyWV7c+zVnG3NmA2jQ1/4Hem3g/hXR1zMqlla+75zdUjfSYdI/JVWX0pql8b2vic5j2m9r2ktcDsI0hM1LWMs1kao1mtS3iykZgtjwqIcllezPs1ZxtzZgOUjQ2T/U7TxtvB/CykrmZVLK193zm/NkZ6bDwm77ruS9IVKU4aoZjNS0Pjb+BdJWXmVmS/ikZwX9PE7pBS1t/FtV097ohn4xxsHxgH1o+P2b+hOdFyVnSjIpW3EK1DJPFbMrWRr+w+4re2DhnV0dwiflM+jfe5ns8begps4QYFUlZeZGZMn0rOC/p4ne0Clrb+Lerpr3Rj4RGPKYDnAPrR6z7N/QlZUpwzRepX9tdLkqLB7PT4Z2VnYc2fXszNYxrC7QY5gHROP1XkXX77iucwoxGxPvfZsmbOvMyEujPoP0ub05Q3LhFvLBwyq6O4RPymfRPvczo429BW+jeSgxS64JGedF/D/wBM4e2sH6qjkyKqJ8TuLKHBdtY8cF3QVr1Ymz8OrOr48zWMawv0GOa50Tj9V50X8l9x5FzmFGI2N98lmyZs68zISYz6EmlzenKG5WKN7CepzFeyqUXhJYCZQp9s2DU0cmbqonxO4socF13Gxw4LxuJUBPJp5oSawyYIQhZMAVuMHcEKyvddSxFwB4Uh4MTd7zov2C87E3cF8SNLDkvrnfCJNeRpbADyXa39OjYmRBAxjQ1jQ1rRcGtADQOQAaAEjUu0soDEaH4hbYLYkaWHJfXO+Ev15AvbADu1ye1cDyJkQU7GNa2NrWtaLmtaAGgcgA0AL6LzNM1jS55DWjSSSAANpOpIznKecmNRilkj0vEs7WNLnkNaBeSSAAOUk6lxFv41YIr20gz7/P1RDp1v6NG1Li2sI6mrdfUSFwv0MGiNu5o0dJvKVnXjHTMr23Cq1XOX0r11+wxsIMasEd7aRuef55vEQ6db+i4bUuLZwhqat19RIXXaQzVG30WDR0m87VAhhc9waxpc46mtBLjuA0ldtYGKuoludVnMs8wXGU/+mfidiWcp1dC1Gja2C5pa7vN/BxMUTnuDWAucdAaAS4nYBpK7awMVc8tzqt2ZZ5guMp3+Szpv3Lp6y17HsRhbe0SXfMb8ZUP38YHpEBLTCnHLW1OUyl+SxHRwTfM4bX+R7OnanKFhKebJN3xx6UsvXz/gZdZa9j2Iwt4LZCPmN+MqX8mVpvA9IhqWeFGOWtqb2UvyWLVwTfM4bZPI9i47SuAe4kkkkkm8km8k8pJ0k7VhWaVrCHqc1VuJ1Hi2ZcbySdJJvJOkknjJ4ysIQmjQCEIQYGXiF8fqf7b+WNOm2PFqj1Un6CktiF8fqf7b+WNOm2PFqj1Un6CpF33soW3l7ldm6huWVhuobllQD0gFMsbxmn9dH+41Q1Msbxmn9dH+41ZWp8VOx+xYlVtxt/1is/xf88Sskq242/6xWf4v+eJdDZ9/webV+05BCEKoJgvpTVL43tfE5zHt0te0lrmnY4aQvmhBkZ+C2PCoiuZaDM+zVnWBrZh6TdDX/wCp3puWBhTSVzMqklbJd85up7PTYeE3pCqovrS1ckT2vie6N7dLXsJa4biNKUqWsZZxyN0azWpbtFyR+C2PCoiyWWgzPs1Z1lzZRtc3Q1/Rknem1YGFVJXMyqWVr/Obqe30mHSPsSFSjKGqGYzjLQjW/gRSVl5kZkyfSs4L/a4n+0Cltb+Lirpr3RjPxjymDhgfWZr+y9Om9YSs6UZFK24hWoZJ4rZ/3IrWR/8Av/S3lgYZ1dHcIn5UY/8AE+9zLvq8bPZ0bCm1b+BNJV3mRmTJ9Izgv6eJ3SEtcIMW9XTXujGfjHGwcMD6zNf2XpWVKcM0X6V/bXceSosHs/8ATOys/DazrQjzNYxjC7QY5gHROP1XnRfyX3HkXNYUYjI3ZT7NkyDrzMhJYdjJNLm7nZW8LhiNf2H3Fb6wcNaujuEb8uMf+J97m3fVOtnRo2LfRvJQ1ErrgkZZ0X8P/TOEtmwamkkzdVE+J3FlDgu2scNDhuKgKxVBhtZ1oMzNYxjC7XHMAY3H6rzov33FaO2MRFNI/KpJ3QNOksLc60cmQS4EDeSrFK9hNZnMV7OpRlyyWA0185p2saXPIa0aSSQABtJ1LiMIsaUMJdHStMsjTklzr2xtdyaeE47rhtS4tnCGqq3X1EhcOJg0Rt3NGjpN5UidaMckWrbhlWtnL6V/n7DGt/GrBFe2kbnneebxEOnW/o0bUubawjqat19RIXDiYNEbdzRo6TeVrbl2WD2LeSYNfVPEMZAIa3hSuB3XtZ+J2JZynVeBcjRtbGPM9d3m/g4+KJz3BrAXOdoDWglxOwDSV29gYq55bnVbsyzzBc6U7/JZ+JXVVVfZdiwB2SWl3BGS0vmlcLtGU7eNZA3JY4U436+qvZTD4LEdHBIMzhtk8n2QDtKcoWLnqSbvjctKSw/X+Bk1ts2PYjC3giS75jfjKh/pG+8D0iAlphRjkram9lN8ljOjgm+Zw2v8n2QN64NzHEkm8km8km8k8ZJJ0lYzTuT8lYpWsIepzVW4nUeLZ5c4kkkkkm8km8knWSTrKwveadyfkjNO5PyTRoPCF7zTuT8kZp3J+SyB4QveadyfkjNO5PyQB4QveadyfkjNO5PyQAyMQvj9T/bfyxp02x4tUeqk/QUlsRRya6pLtA+D/wAsfInJa9Uw08+n/wAUnEfMKkXfex+28vcr23UNyyho0Dcs3KAej4owpljeM0/ro/3GqJcpdj+M0/ro/wBxqytT4qNcj9ixKrbjb/rFZ/i/54lYz4Wzl/A+5V0xrtLrYqy3SPiv2IuVdDad/wAHm9ftOPQveadyfkjNO5PyVQUPCF7zTuT8kZp3J+SAPCF7zTuT8kZp3J+SAPC+tLVSRPa+J7mPbpa5pLXDcRpXnNO5PyRmncn5LGQDMwWx31EWSyvZn2as625swHKRoa/8DvTbsDCqkrmZVLK19w4TdT2+kw6W/ZcqsZp3J+S+lNLLE9r4nOY9ulr2OyXDcQbwlaltGWccjdGs1qW6CwUkMFsddVFcyvjz7NWcZktmA2tvDZP9TvTcsfCOmqoWzQPymO1Etc06NYuIU+pSlTeY1GaloRLfwKpKy8yMyZPpWXNf08TukFLW38W9XTXujGfjHGwcMD60es+zf0Jx/C2cv4FHwtnL+B9yWnSjIo23EK1DJPFbP+5FcCPd/wDS29mYW1tOzIhme1vE03OA9HKBu6E2cIMFKGsvMjcmT6VgyX9Oi5/tApe2hizrGPup8idnE4EMcPSa8jTuJ6Eq6U4ZxL1LiNtcLCrgvR4Yfc//2Q=="/>
          <p:cNvSpPr>
            <a:spLocks noChangeAspect="1" noChangeArrowheads="1"/>
          </p:cNvSpPr>
          <p:nvPr/>
        </p:nvSpPr>
        <p:spPr bwMode="auto">
          <a:xfrm>
            <a:off x="63500" y="-736600"/>
            <a:ext cx="3019425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8199" name="Picture 6" descr="http://resources.woodlands-junior.kent.sch.uk/customs/images/uk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2900643"/>
            <a:ext cx="2368550" cy="1186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17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6774" y="1419225"/>
            <a:ext cx="2428875" cy="1619250"/>
          </a:xfrm>
          <a:prstGeom prst="rect">
            <a:avLst/>
          </a:prstGeom>
          <a:noFill/>
          <a:ln w="127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TextBox 3"/>
          <p:cNvSpPr txBox="1">
            <a:spLocks noChangeArrowheads="1"/>
          </p:cNvSpPr>
          <p:nvPr/>
        </p:nvSpPr>
        <p:spPr bwMode="auto">
          <a:xfrm>
            <a:off x="4568825" y="4475163"/>
            <a:ext cx="42037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altLang="en-US" sz="2400" b="1">
                <a:latin typeface="Arial Black" pitchFamily="34" charset="0"/>
              </a:rPr>
              <a:t>All Geosense products are manufactured in the UK </a:t>
            </a:r>
          </a:p>
          <a:p>
            <a:pPr algn="ctr" eaLnBrk="1" hangingPunct="1"/>
            <a:r>
              <a:rPr lang="en-GB" altLang="en-US" sz="2000" b="1"/>
              <a:t>(Also a technology partner with RST Instruments - Canada)</a:t>
            </a:r>
          </a:p>
        </p:txBody>
      </p:sp>
      <p:pic>
        <p:nvPicPr>
          <p:cNvPr id="8202" name="Picture 8" descr="EPS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-198438"/>
            <a:ext cx="390525" cy="41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6"/>
          <p:cNvSpPr>
            <a:spLocks/>
          </p:cNvSpPr>
          <p:nvPr/>
        </p:nvSpPr>
        <p:spPr bwMode="auto">
          <a:xfrm>
            <a:off x="2201863" y="5208588"/>
            <a:ext cx="6562725" cy="112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ea typeface="Geneva"/>
                <a:cs typeface="Geneva"/>
                <a:sym typeface="Arial" pitchFamily="34" charset="0"/>
              </a:rPr>
              <a:t>Geosense is </a:t>
            </a:r>
            <a:r>
              <a:rPr lang="en-US" altLang="en-US" b="1" dirty="0" smtClean="0">
                <a:ea typeface="Geneva"/>
                <a:cs typeface="Geneva"/>
                <a:sym typeface="Arial" pitchFamily="34" charset="0"/>
              </a:rPr>
              <a:t>UKAS accredited </a:t>
            </a:r>
            <a:r>
              <a:rPr lang="en-US" altLang="en-US" b="1" dirty="0">
                <a:ea typeface="Geneva"/>
                <a:cs typeface="Geneva"/>
                <a:sym typeface="Arial" pitchFamily="34" charset="0"/>
              </a:rPr>
              <a:t>to ISO 9001:2008 guaranteeing  customers quality products together with a quality management system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Quality ISO 9001:2008</a:t>
            </a:r>
          </a:p>
        </p:txBody>
      </p:sp>
      <p:pic>
        <p:nvPicPr>
          <p:cNvPr id="922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0" y="1576388"/>
            <a:ext cx="4565650" cy="3024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9525" y="1576388"/>
            <a:ext cx="2123737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5" descr="geosense 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92113"/>
            <a:ext cx="15001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Skilled Technicians</a:t>
            </a:r>
          </a:p>
        </p:txBody>
      </p:sp>
      <p:pic>
        <p:nvPicPr>
          <p:cNvPr id="10242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0876" y="1893887"/>
            <a:ext cx="4831555" cy="3221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22747" y="1923255"/>
            <a:ext cx="1981200" cy="1320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22" y="3819524"/>
            <a:ext cx="1943100" cy="1295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7" name="Rectangle 18"/>
          <p:cNvSpPr>
            <a:spLocks/>
          </p:cNvSpPr>
          <p:nvPr/>
        </p:nvSpPr>
        <p:spPr bwMode="auto">
          <a:xfrm>
            <a:off x="1400175" y="5608638"/>
            <a:ext cx="707390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38100" tIns="38100" rIns="38100" bIns="3810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b="1" dirty="0">
                <a:latin typeface="Arial Black" pitchFamily="34" charset="0"/>
                <a:ea typeface="Geneva"/>
                <a:cs typeface="Geneva"/>
                <a:sym typeface="Arial" pitchFamily="34" charset="0"/>
              </a:rPr>
              <a:t>Highly skilled and trained technicians work in purpose built facilities to produce quality instruments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Technical support</a:t>
            </a:r>
          </a:p>
        </p:txBody>
      </p:sp>
      <p:pic>
        <p:nvPicPr>
          <p:cNvPr id="11267" name="Picture 5" descr="geosense 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92113"/>
            <a:ext cx="15001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Geosense manufactu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1693863"/>
            <a:ext cx="4370388" cy="327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1684338"/>
            <a:ext cx="180498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3598863"/>
            <a:ext cx="1804988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Rectangle 15"/>
          <p:cNvSpPr>
            <a:spLocks/>
          </p:cNvSpPr>
          <p:nvPr/>
        </p:nvSpPr>
        <p:spPr bwMode="auto">
          <a:xfrm>
            <a:off x="2025650" y="5597525"/>
            <a:ext cx="6396038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Arial Black" pitchFamily="34" charset="0"/>
                <a:ea typeface="Geneva"/>
                <a:cs typeface="Geneva"/>
                <a:sym typeface="Arial" pitchFamily="34" charset="0"/>
              </a:rPr>
              <a:t>Full technical support on and off site is provided to all our partners &amp; customers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Training</a:t>
            </a:r>
          </a:p>
        </p:txBody>
      </p:sp>
      <p:pic>
        <p:nvPicPr>
          <p:cNvPr id="12291" name="Picture 5" descr="geosense 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338" y="392113"/>
            <a:ext cx="1500187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1711325"/>
            <a:ext cx="4370388" cy="3192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1" t="27766" r="17232" b="12837"/>
          <a:stretch>
            <a:fillRect/>
          </a:stretch>
        </p:blipFill>
        <p:spPr bwMode="auto">
          <a:xfrm>
            <a:off x="2092325" y="1736725"/>
            <a:ext cx="1804988" cy="1535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325" y="3575050"/>
            <a:ext cx="1804988" cy="1354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95" name="Rectangle 15"/>
          <p:cNvSpPr>
            <a:spLocks/>
          </p:cNvSpPr>
          <p:nvPr/>
        </p:nvSpPr>
        <p:spPr bwMode="auto">
          <a:xfrm>
            <a:off x="2025650" y="5483225"/>
            <a:ext cx="63960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b="1">
                <a:latin typeface="Arial Black" pitchFamily="34" charset="0"/>
                <a:ea typeface="Geneva"/>
                <a:cs typeface="Geneva"/>
                <a:sym typeface="Arial" pitchFamily="34" charset="0"/>
              </a:rPr>
              <a:t>Training is a key part of our technical support and includes product, application and data interpretation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1820</TotalTime>
  <Words>327</Words>
  <Application>Microsoft Office PowerPoint</Application>
  <PresentationFormat>On-screen Show (4:3)</PresentationFormat>
  <Paragraphs>49</Paragraphs>
  <Slides>12</Slides>
  <Notes>6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Default Design</vt:lpstr>
      <vt:lpstr>1_Default Design</vt:lpstr>
      <vt:lpstr>INSTRUMENTATION</vt:lpstr>
      <vt:lpstr>Company Profile</vt:lpstr>
      <vt:lpstr>CSIC Industry Partner</vt:lpstr>
      <vt:lpstr>CSIC Industry Partner</vt:lpstr>
      <vt:lpstr>UK manufacture</vt:lpstr>
      <vt:lpstr>Quality ISO 9001:2008</vt:lpstr>
      <vt:lpstr>Skilled Technicians</vt:lpstr>
      <vt:lpstr>Technical support</vt:lpstr>
      <vt:lpstr>Training</vt:lpstr>
      <vt:lpstr>Rotation and Lateral movement</vt:lpstr>
      <vt:lpstr>Typical instruments</vt:lpstr>
      <vt:lpstr>THE END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 Spalton</dc:creator>
  <cp:lastModifiedBy>Paul Fidler</cp:lastModifiedBy>
  <cp:revision>298</cp:revision>
  <cp:lastPrinted>2013-10-03T13:50:48Z</cp:lastPrinted>
  <dcterms:created xsi:type="dcterms:W3CDTF">2004-07-14T12:02:33Z</dcterms:created>
  <dcterms:modified xsi:type="dcterms:W3CDTF">2014-10-22T22:32:40Z</dcterms:modified>
</cp:coreProperties>
</file>