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344" r:id="rId3"/>
    <p:sldId id="578" r:id="rId4"/>
    <p:sldId id="557" r:id="rId5"/>
    <p:sldId id="551" r:id="rId6"/>
    <p:sldId id="579" r:id="rId7"/>
    <p:sldId id="556" r:id="rId8"/>
    <p:sldId id="492" r:id="rId9"/>
    <p:sldId id="493" r:id="rId10"/>
    <p:sldId id="500" r:id="rId11"/>
    <p:sldId id="506" r:id="rId12"/>
    <p:sldId id="559" r:id="rId13"/>
  </p:sldIdLst>
  <p:sldSz cx="9144000" cy="6858000" type="screen4x3"/>
  <p:notesSz cx="6858000" cy="91440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B2B2B2"/>
    <a:srgbClr val="0000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6044" autoAdjust="0"/>
    <p:restoredTop sz="94747" autoAdjust="0"/>
  </p:normalViewPr>
  <p:slideViewPr>
    <p:cSldViewPr>
      <p:cViewPr>
        <p:scale>
          <a:sx n="100" d="100"/>
          <a:sy n="100" d="100"/>
        </p:scale>
        <p:origin x="-21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40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40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40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4A6971C-00A0-44E2-819D-938D0FFAF27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49129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434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smtClean="0"/>
              <a:t>Click to edit Master text styles</a:t>
            </a:r>
          </a:p>
          <a:p>
            <a:pPr lvl="1"/>
            <a:r>
              <a:rPr lang="en-GB" altLang="en-US" noProof="0" smtClean="0"/>
              <a:t>Second level</a:t>
            </a:r>
          </a:p>
          <a:p>
            <a:pPr lvl="2"/>
            <a:r>
              <a:rPr lang="en-GB" altLang="en-US" noProof="0" smtClean="0"/>
              <a:t>Third level</a:t>
            </a:r>
          </a:p>
          <a:p>
            <a:pPr lvl="3"/>
            <a:r>
              <a:rPr lang="en-GB" altLang="en-US" noProof="0" smtClean="0"/>
              <a:t>Fourth level</a:t>
            </a:r>
          </a:p>
          <a:p>
            <a:pPr lvl="4"/>
            <a:r>
              <a:rPr lang="en-GB" alt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80CA884-A2BD-4CF2-8BB7-0DB471A196B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89154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3137342-858F-428D-9D99-199C6D87C99A}" type="slidenum">
              <a:rPr lang="en-GB" altLang="en-US" smtClean="0"/>
              <a:pPr algn="r" eaLnBrk="1" hangingPunct="1">
                <a:spcBef>
                  <a:spcPct val="0"/>
                </a:spcBef>
              </a:pPr>
              <a:t>4</a:t>
            </a:fld>
            <a:endParaRPr lang="en-GB" altLang="en-US" smtClean="0"/>
          </a:p>
        </p:txBody>
      </p:sp>
      <p:sp>
        <p:nvSpPr>
          <p:cNvPr id="15363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89575" cy="4116387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B75C65D-8727-4DD5-90A1-ACE07678E26B}" type="slidenum">
              <a:rPr lang="en-GB" altLang="en-US" smtClean="0"/>
              <a:pPr algn="r" eaLnBrk="1" hangingPunct="1">
                <a:spcBef>
                  <a:spcPct val="0"/>
                </a:spcBef>
              </a:pPr>
              <a:t>11</a:t>
            </a:fld>
            <a:endParaRPr lang="en-GB" altLang="en-US" smtClean="0"/>
          </a:p>
        </p:txBody>
      </p:sp>
      <p:sp>
        <p:nvSpPr>
          <p:cNvPr id="16387" name="Rectangle 7"/>
          <p:cNvSpPr txBox="1">
            <a:spLocks noGrp="1" noChangeArrowheads="1"/>
          </p:cNvSpPr>
          <p:nvPr/>
        </p:nvSpPr>
        <p:spPr bwMode="auto">
          <a:xfrm>
            <a:off x="3887788" y="8688388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83" tIns="47392" rIns="94783" bIns="47392" anchor="b"/>
          <a:lstStyle>
            <a:lvl1pPr algn="l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028D2D0-9D0D-41D0-9FDF-A3946C3060FE}" type="slidenum">
              <a:rPr lang="en-GB" altLang="en-US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en-GB" altLang="en-US">
              <a:latin typeface="Times New Roman" pitchFamily="18" charset="0"/>
            </a:endParaRPr>
          </a:p>
        </p:txBody>
      </p:sp>
      <p:sp>
        <p:nvSpPr>
          <p:cNvPr id="16388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 lIns="94783" tIns="47392" rIns="94783" bIns="47392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209DF-A368-4868-894C-B3EE7C3DF85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6176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ECA4E-39E4-436C-A5B1-A66E8EC111F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29780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8D426-E798-460A-9C2C-F2B2DBF041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18527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892E0-2300-49F8-9F41-258E07E25FE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25801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B0248-7462-4DE6-A0FF-4CBD2B97EB3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7414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E7460-2F1D-4E15-B034-99E15D3B9E2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71460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26E39-5B79-44FA-A571-1E0B681E237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2571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5BB26-1A22-447C-A996-5BE5FD71B4C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89493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2D55C-3F1A-444A-A662-CDAF332C34D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81815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75A05-E087-401A-B9DC-EE48B79B6F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7273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AC960-BE31-42D4-B28E-273388E399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50464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78B94-2226-4BEE-B83D-312B9DEAED7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60303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070A7-DE46-48E3-9AD5-BE312568876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77533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35EA1-4865-4E70-8C5D-3DA7F2A30EC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7403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FA461-31FD-4999-A002-12FBDF33C55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06748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80AE913-165C-4434-BF1B-CFDAA0912BF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hyperlink" Target="http://newsimg.bbc.co.uk/media/images/46762000/jpg/_46762360_jex_525534_de27-1.jpg" TargetMode="Externa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260350"/>
            <a:ext cx="8280400" cy="1368425"/>
          </a:xfrm>
        </p:spPr>
        <p:txBody>
          <a:bodyPr/>
          <a:lstStyle/>
          <a:p>
            <a:pPr eaLnBrk="1" hangingPunct="1"/>
            <a:r>
              <a:rPr lang="en-GB" altLang="en-US" sz="2800" smtClean="0"/>
              <a:t/>
            </a:r>
            <a:br>
              <a:rPr lang="en-GB" altLang="en-US" sz="2800" smtClean="0"/>
            </a:br>
            <a:r>
              <a:rPr lang="en-GB" altLang="en-US" sz="2800" smtClean="0"/>
              <a:t/>
            </a:r>
            <a:br>
              <a:rPr lang="en-GB" altLang="en-US" sz="2800" smtClean="0"/>
            </a:br>
            <a:r>
              <a:rPr lang="en-GB" altLang="en-US" sz="2800" smtClean="0"/>
              <a:t/>
            </a:r>
            <a:br>
              <a:rPr lang="en-GB" altLang="en-US" sz="2800" smtClean="0"/>
            </a:br>
            <a:r>
              <a:rPr lang="en-GB" altLang="en-US" sz="2800" smtClean="0"/>
              <a:t/>
            </a:r>
            <a:br>
              <a:rPr lang="en-GB" altLang="en-US" sz="2800" smtClean="0"/>
            </a:br>
            <a:r>
              <a:rPr lang="en-GB" altLang="en-US" sz="2800" smtClean="0"/>
              <a:t/>
            </a:r>
            <a:br>
              <a:rPr lang="en-GB" altLang="en-US" sz="2800" smtClean="0"/>
            </a:br>
            <a:r>
              <a:rPr lang="en-GB" altLang="en-US" sz="2800" smtClean="0"/>
              <a:t/>
            </a:r>
            <a:br>
              <a:rPr lang="en-GB" altLang="en-US" sz="2800" smtClean="0"/>
            </a:br>
            <a:r>
              <a:rPr lang="en-GB" altLang="en-US" sz="2800" smtClean="0"/>
              <a:t/>
            </a:r>
            <a:br>
              <a:rPr lang="en-GB" altLang="en-US" sz="2800" smtClean="0"/>
            </a:br>
            <a:r>
              <a:rPr lang="en-GB" altLang="en-US" sz="2800" smtClean="0"/>
              <a:t/>
            </a:r>
            <a:br>
              <a:rPr lang="en-GB" altLang="en-US" sz="2800" smtClean="0"/>
            </a:br>
            <a:r>
              <a:rPr lang="en-GB" altLang="en-US" sz="2800" smtClean="0"/>
              <a:t/>
            </a:r>
            <a:br>
              <a:rPr lang="en-GB" altLang="en-US" sz="2800" smtClean="0"/>
            </a:br>
            <a:r>
              <a:rPr lang="en-GB" altLang="en-US" sz="2800" b="1" smtClean="0"/>
              <a:t>Managing the Highways Agency’s Infrastructure Asset</a:t>
            </a:r>
            <a:br>
              <a:rPr lang="en-GB" altLang="en-US" sz="2800" b="1" smtClean="0"/>
            </a:br>
            <a:r>
              <a:rPr lang="en-GB" altLang="en-US" sz="2800" b="1" smtClean="0"/>
              <a:t>The Engineering Challenges</a:t>
            </a:r>
            <a:br>
              <a:rPr lang="en-GB" altLang="en-US" sz="2800" b="1" smtClean="0"/>
            </a:br>
            <a:r>
              <a:rPr lang="en-GB" altLang="en-US" sz="4000" smtClean="0"/>
              <a:t> </a:t>
            </a:r>
            <a:br>
              <a:rPr lang="en-GB" altLang="en-US" sz="4000" smtClean="0"/>
            </a:br>
            <a:r>
              <a:rPr lang="en-GB" altLang="en-US" sz="4000" smtClean="0"/>
              <a:t/>
            </a:r>
            <a:br>
              <a:rPr lang="en-GB" altLang="en-US" sz="4000" smtClean="0"/>
            </a:br>
            <a:r>
              <a:rPr lang="en-GB" altLang="en-US" sz="4000" smtClean="0"/>
              <a:t/>
            </a:r>
            <a:br>
              <a:rPr lang="en-GB" altLang="en-US" sz="4000" smtClean="0"/>
            </a:br>
            <a:r>
              <a:rPr lang="en-GB" altLang="en-US" sz="4000" smtClean="0"/>
              <a:t/>
            </a:r>
            <a:br>
              <a:rPr lang="en-GB" altLang="en-US" sz="4000" smtClean="0"/>
            </a:br>
            <a:r>
              <a:rPr lang="en-GB" altLang="en-US" sz="4000" smtClean="0"/>
              <a:t/>
            </a:r>
            <a:br>
              <a:rPr lang="en-GB" altLang="en-US" sz="4000" smtClean="0"/>
            </a:br>
            <a:r>
              <a:rPr lang="en-GB" altLang="en-US" sz="2400" smtClean="0"/>
              <a:t>Pecha Kucha presentation to CSIC</a:t>
            </a:r>
            <a:r>
              <a:rPr lang="en-GB" altLang="en-US" sz="4000" smtClean="0"/>
              <a:t/>
            </a:r>
            <a:br>
              <a:rPr lang="en-GB" altLang="en-US" sz="4000" smtClean="0"/>
            </a:br>
            <a:r>
              <a:rPr lang="en-GB" altLang="en-US" sz="2400" smtClean="0"/>
              <a:t>9</a:t>
            </a:r>
            <a:r>
              <a:rPr lang="en-GB" altLang="en-US" sz="2400" baseline="30000" smtClean="0"/>
              <a:t>th</a:t>
            </a:r>
            <a:r>
              <a:rPr lang="en-GB" altLang="en-US" sz="2400" smtClean="0"/>
              <a:t> September 2014 Trinity Hall, Cambridge</a:t>
            </a:r>
            <a:r>
              <a:rPr lang="en-GB" altLang="en-US" sz="4000" smtClean="0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489575"/>
            <a:ext cx="6400800" cy="13684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GB" altLang="en-US" sz="1200" smtClean="0"/>
          </a:p>
          <a:p>
            <a:pPr eaLnBrk="1" hangingPunct="1">
              <a:lnSpc>
                <a:spcPct val="80000"/>
              </a:lnSpc>
            </a:pPr>
            <a:r>
              <a:rPr lang="en-GB" altLang="en-US" sz="2400" smtClean="0"/>
              <a:t>Neil Loudon</a:t>
            </a:r>
          </a:p>
        </p:txBody>
      </p:sp>
      <p:pic>
        <p:nvPicPr>
          <p:cNvPr id="2052" name="Picture 5" descr="ANd9GcQdSbdfsHKRHtxLPxp--sELBOhFuYxyCSIcN1thIcqOSqDBZON9_UpG0F3uX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628775"/>
            <a:ext cx="424815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lc-521.wav">
            <a:hlinkClick r:id="" action="ppaction://media"/>
          </p:cNvPr>
          <p:cNvPicPr>
            <a:picLocks noRot="1" noChangeAspect="1"/>
          </p:cNvPicPr>
          <p:nvPr>
            <a:wavAudioFile r:embed="rId1" name="vlc-record-2014-09-10-11h09m26s-MONO-006.wav-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4048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5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633413" y="1398588"/>
            <a:ext cx="87741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5738" indent="-185738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 b="1"/>
              <a:t>Range of materials – Concrete, steel, fibre reinforced polymer (plastic) aluminium, composites (steel/concrete) etc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b="1"/>
              <a:t>Components – expansion joints, bearings, parapets</a:t>
            </a:r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3995738" y="260350"/>
            <a:ext cx="4176712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/>
              <a:t>Structural condition</a:t>
            </a:r>
          </a:p>
        </p:txBody>
      </p:sp>
      <p:pic>
        <p:nvPicPr>
          <p:cNvPr id="11268" name="Picture 5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3794125"/>
            <a:ext cx="2324100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692150" y="5524500"/>
            <a:ext cx="2708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/>
              <a:t>Concrete - defects</a:t>
            </a:r>
          </a:p>
        </p:txBody>
      </p:sp>
      <p:pic>
        <p:nvPicPr>
          <p:cNvPr id="11270" name="Picture 7" descr="corrosio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3" y="3860800"/>
            <a:ext cx="2116137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8"/>
          <p:cNvSpPr txBox="1">
            <a:spLocks noChangeArrowheads="1"/>
          </p:cNvSpPr>
          <p:nvPr/>
        </p:nvSpPr>
        <p:spPr bwMode="auto">
          <a:xfrm>
            <a:off x="4546600" y="5627688"/>
            <a:ext cx="1492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/>
              <a:t>Corrosion</a:t>
            </a:r>
          </a:p>
        </p:txBody>
      </p:sp>
      <p:pic>
        <p:nvPicPr>
          <p:cNvPr id="1127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836988"/>
            <a:ext cx="1076325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Rectangle 10"/>
          <p:cNvSpPr>
            <a:spLocks noChangeArrowheads="1"/>
          </p:cNvSpPr>
          <p:nvPr/>
        </p:nvSpPr>
        <p:spPr bwMode="auto">
          <a:xfrm>
            <a:off x="484188" y="1085850"/>
            <a:ext cx="754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/>
              <a:t>Materials inspected</a:t>
            </a:r>
          </a:p>
        </p:txBody>
      </p:sp>
      <p:sp>
        <p:nvSpPr>
          <p:cNvPr id="11274" name="Text Box 11"/>
          <p:cNvSpPr txBox="1">
            <a:spLocks noChangeArrowheads="1"/>
          </p:cNvSpPr>
          <p:nvPr/>
        </p:nvSpPr>
        <p:spPr bwMode="auto">
          <a:xfrm>
            <a:off x="587375" y="2649538"/>
            <a:ext cx="6226175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</a:pPr>
            <a:r>
              <a:rPr lang="en-GB" altLang="en-US" sz="1800" b="1"/>
              <a:t>  Methods of fixing – welding, bolts, glue</a:t>
            </a:r>
          </a:p>
          <a:p>
            <a:pPr eaLnBrk="1" hangingPunct="1">
              <a:spcBef>
                <a:spcPct val="50000"/>
              </a:spcBef>
              <a:buClr>
                <a:schemeClr val="tx1"/>
              </a:buClr>
            </a:pPr>
            <a:r>
              <a:rPr lang="en-GB" altLang="en-US" sz="1800" b="1"/>
              <a:t>  Protection – paints and high specification coatings</a:t>
            </a:r>
          </a:p>
        </p:txBody>
      </p:sp>
      <p:sp>
        <p:nvSpPr>
          <p:cNvPr id="11275" name="Text Box 12"/>
          <p:cNvSpPr txBox="1">
            <a:spLocks noChangeArrowheads="1"/>
          </p:cNvSpPr>
          <p:nvPr/>
        </p:nvSpPr>
        <p:spPr bwMode="auto">
          <a:xfrm>
            <a:off x="2547938" y="6049963"/>
            <a:ext cx="37988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/>
              <a:t>Examples of defects</a:t>
            </a:r>
            <a:endParaRPr lang="en-GB" altLang="en-US" sz="1800">
              <a:solidFill>
                <a:schemeClr val="bg2"/>
              </a:solidFill>
            </a:endParaRPr>
          </a:p>
        </p:txBody>
      </p:sp>
      <p:sp>
        <p:nvSpPr>
          <p:cNvPr id="11276" name="Text Box 13"/>
          <p:cNvSpPr txBox="1">
            <a:spLocks noChangeArrowheads="1"/>
          </p:cNvSpPr>
          <p:nvPr/>
        </p:nvSpPr>
        <p:spPr bwMode="auto">
          <a:xfrm>
            <a:off x="438150" y="2501900"/>
            <a:ext cx="66182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b="1"/>
          </a:p>
        </p:txBody>
      </p:sp>
      <p:pic>
        <p:nvPicPr>
          <p:cNvPr id="11277" name="Picture 14" descr="M60 Cable da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3819525"/>
            <a:ext cx="207010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Text Box 15"/>
          <p:cNvSpPr txBox="1">
            <a:spLocks noChangeArrowheads="1"/>
          </p:cNvSpPr>
          <p:nvPr/>
        </p:nvSpPr>
        <p:spPr bwMode="auto">
          <a:xfrm>
            <a:off x="6577013" y="5607050"/>
            <a:ext cx="2371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/>
              <a:t>Vandal damage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06"/>
    </mc:Choice>
    <mc:Fallback>
      <p:transition spd="slow" advTm="2250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11638" y="188913"/>
            <a:ext cx="4532312" cy="792162"/>
          </a:xfrm>
        </p:spPr>
        <p:txBody>
          <a:bodyPr/>
          <a:lstStyle/>
          <a:p>
            <a:pPr eaLnBrk="1" hangingPunct="1"/>
            <a:r>
              <a:rPr lang="en-GB" altLang="en-US" sz="1800" b="1" smtClean="0">
                <a:solidFill>
                  <a:srgbClr val="394A58"/>
                </a:solidFill>
              </a:rPr>
              <a:t>Learning lessons and Prioritised Action Plans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2133600"/>
            <a:ext cx="8032750" cy="4114800"/>
          </a:xfrm>
        </p:spPr>
        <p:txBody>
          <a:bodyPr/>
          <a:lstStyle/>
          <a:p>
            <a:pPr eaLnBrk="1" hangingPunct="1">
              <a:lnSpc>
                <a:spcPts val="2500"/>
              </a:lnSpc>
              <a:buClr>
                <a:srgbClr val="394A58"/>
              </a:buClr>
              <a:buFont typeface="Wingdings" pitchFamily="2" charset="2"/>
              <a:buNone/>
            </a:pPr>
            <a:r>
              <a:rPr lang="en-GB" altLang="en-US" smtClean="0">
                <a:solidFill>
                  <a:srgbClr val="394A58"/>
                </a:solidFill>
              </a:rPr>
              <a:t>	</a:t>
            </a:r>
          </a:p>
          <a:p>
            <a:pPr eaLnBrk="1" hangingPunct="1">
              <a:lnSpc>
                <a:spcPts val="2500"/>
              </a:lnSpc>
              <a:buClr>
                <a:srgbClr val="394A58"/>
              </a:buClr>
              <a:buFont typeface="Wingdings" pitchFamily="2" charset="2"/>
              <a:buNone/>
            </a:pPr>
            <a:r>
              <a:rPr lang="en-GB" altLang="en-US" smtClean="0">
                <a:solidFill>
                  <a:srgbClr val="394A58"/>
                </a:solidFill>
              </a:rPr>
              <a:t>	</a:t>
            </a:r>
            <a:endParaRPr lang="en-GB" altLang="en-US" sz="2400" smtClean="0"/>
          </a:p>
        </p:txBody>
      </p:sp>
      <p:pic>
        <p:nvPicPr>
          <p:cNvPr id="12292" name="Picture 5" descr="4_23_093006_overpas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3081338" cy="2238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7" descr="DSC_7480nv_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96975"/>
            <a:ext cx="3311525" cy="22018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611188" y="3573463"/>
            <a:ext cx="236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394A58"/>
                </a:solidFill>
              </a:rPr>
              <a:t>Montreal Bridge 2006</a:t>
            </a: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5364163" y="3573463"/>
            <a:ext cx="219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394A58"/>
                </a:solidFill>
              </a:rPr>
              <a:t>Minneapolis 2007</a:t>
            </a: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 rot="10800000" flipV="1">
            <a:off x="179388" y="6237288"/>
            <a:ext cx="40338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394A58"/>
                </a:solidFill>
              </a:rPr>
              <a:t>M1 Deansbrook Viaduct fire 2011</a:t>
            </a: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5003800" y="6237288"/>
            <a:ext cx="25923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394A58"/>
                </a:solidFill>
              </a:rPr>
              <a:t>Cumbria flooding 2009</a:t>
            </a:r>
          </a:p>
        </p:txBody>
      </p:sp>
      <p:pic>
        <p:nvPicPr>
          <p:cNvPr id="12298" name="Picture 5" descr="See full size imag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933825"/>
            <a:ext cx="380682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05263"/>
            <a:ext cx="2881312" cy="215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2556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en-GB" altLang="en-US" sz="2400" smtClean="0"/>
              <a:t>Discussion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8050"/>
            <a:ext cx="8229600" cy="58340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en-US" sz="1800" smtClean="0"/>
              <a:t>Thanks for your patience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/>
              <a:t>But this is the short story!!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/>
              <a:t>There is a lot to understanding and managing the Agency’s engineering assets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/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/>
              <a:t>The Agency is an intelligent asset manager, but this is an ongoing role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/>
              <a:t>It anticipates and identifies risks, proactively and reactively and continues to develop and implement processes to mitigate them, and provide reliable operation of the network.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/>
              <a:t>Risk cannot be eliminated, and some failures may occur – the Agency needs to be responsive in these circumstances and have the skills to learn lessons   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/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/>
              <a:t>Key areas to review – quality of construction, and ‘feedback loops’ on asset performance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/>
              <a:t>Areas to reflect on:-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1800" smtClean="0"/>
              <a:t>		the ‘3P’s’ (People, Product and Process) and a 4th ‘P’ 	(Procurement)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1800" smtClean="0"/>
              <a:t>		maintaining the Agency’s asset management and engineering skills 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/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/>
              <a:t>Happy for further discussion/questions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685800" y="838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600">
              <a:solidFill>
                <a:srgbClr val="003366"/>
              </a:solidFill>
              <a:latin typeface="Tahoma" pitchFamily="34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04850" y="1952625"/>
            <a:ext cx="38163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60000"/>
              </a:spcBef>
              <a:buClr>
                <a:srgbClr val="269FA9"/>
              </a:buClr>
              <a:buFont typeface="Wingdings" pitchFamily="2" charset="2"/>
              <a:buChar char="§"/>
            </a:pPr>
            <a:r>
              <a:rPr lang="en-GB" altLang="en-US" sz="1800">
                <a:latin typeface="Tahoma" pitchFamily="34" charset="0"/>
              </a:rPr>
              <a:t>Approximately 7,200km of road network in England, ranging from motorways to single carriageway trunk roads. </a:t>
            </a:r>
          </a:p>
          <a:p>
            <a:pPr>
              <a:spcBef>
                <a:spcPct val="60000"/>
              </a:spcBef>
              <a:buClr>
                <a:srgbClr val="269FA9"/>
              </a:buClr>
              <a:buFont typeface="Wingdings" pitchFamily="2" charset="2"/>
              <a:buChar char="§"/>
            </a:pPr>
            <a:r>
              <a:rPr lang="en-GB" altLang="en-US" sz="1800">
                <a:latin typeface="Tahoma" pitchFamily="34" charset="0"/>
              </a:rPr>
              <a:t>Approx value £100billion</a:t>
            </a:r>
          </a:p>
          <a:p>
            <a:pPr>
              <a:spcBef>
                <a:spcPct val="60000"/>
              </a:spcBef>
              <a:buClr>
                <a:srgbClr val="269FA9"/>
              </a:buClr>
              <a:buFont typeface="Wingdings" pitchFamily="2" charset="2"/>
              <a:buChar char="§"/>
            </a:pPr>
            <a:r>
              <a:rPr lang="en-GB" altLang="en-US" sz="1800">
                <a:latin typeface="Tahoma" pitchFamily="34" charset="0"/>
              </a:rPr>
              <a:t>Comprises carriageways, fencing, drainage, lighting, signage, kerbs, footways, road markings, road studs, bridges, tunnels, underpasses, culverts, retaining walls, gantries, communications equipment, earthworks, freehold land </a:t>
            </a:r>
            <a:endParaRPr lang="en-US" altLang="en-US" sz="1800">
              <a:latin typeface="Tahoma" pitchFamily="34" charset="0"/>
            </a:endParaRPr>
          </a:p>
          <a:p>
            <a:pPr>
              <a:spcBef>
                <a:spcPct val="60000"/>
              </a:spcBef>
              <a:buClr>
                <a:srgbClr val="269FA9"/>
              </a:buClr>
              <a:buFont typeface="Wingdings" pitchFamily="2" charset="2"/>
              <a:buNone/>
            </a:pPr>
            <a:r>
              <a:rPr lang="en-US" altLang="en-US" sz="1800">
                <a:latin typeface="Tahoma" pitchFamily="34" charset="0"/>
              </a:rPr>
              <a:t> </a:t>
            </a:r>
          </a:p>
        </p:txBody>
      </p:sp>
      <p:sp>
        <p:nvSpPr>
          <p:cNvPr id="3076" name="TextBox 8"/>
          <p:cNvSpPr txBox="1">
            <a:spLocks noChangeArrowheads="1"/>
          </p:cNvSpPr>
          <p:nvPr/>
        </p:nvSpPr>
        <p:spPr bwMode="auto">
          <a:xfrm>
            <a:off x="304800" y="933450"/>
            <a:ext cx="45243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chemeClr val="tx1"/>
              </a:buClr>
              <a:buSzPct val="120000"/>
              <a:buFontTx/>
              <a:buNone/>
            </a:pPr>
            <a:endParaRPr lang="en-GB" altLang="en-US" sz="2400"/>
          </a:p>
          <a:p>
            <a:pPr>
              <a:buClr>
                <a:schemeClr val="tx1"/>
              </a:buClr>
              <a:buSzPct val="120000"/>
              <a:buFontTx/>
              <a:buNone/>
            </a:pPr>
            <a:r>
              <a:rPr lang="en-GB" altLang="en-US" sz="2400" b="1"/>
              <a:t>The Strategic Road Network</a:t>
            </a:r>
            <a:r>
              <a:rPr lang="en-GB" altLang="en-US" sz="2400"/>
              <a:t> </a:t>
            </a:r>
          </a:p>
        </p:txBody>
      </p:sp>
      <p:pic>
        <p:nvPicPr>
          <p:cNvPr id="3077" name="Picture 8" descr="HA-012-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87513"/>
            <a:ext cx="25971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 descr="Severn-Bridge-6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365625"/>
            <a:ext cx="25923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4949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684213" y="13414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600">
              <a:solidFill>
                <a:srgbClr val="003366"/>
              </a:solidFill>
              <a:latin typeface="Tahoma" pitchFamily="34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04850" y="1952625"/>
            <a:ext cx="38163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60000"/>
              </a:spcBef>
              <a:buClr>
                <a:srgbClr val="269FA9"/>
              </a:buClr>
              <a:buFont typeface="Wingdings" pitchFamily="2" charset="2"/>
              <a:buNone/>
            </a:pPr>
            <a:r>
              <a:rPr lang="en-US" altLang="en-US" sz="1800">
                <a:latin typeface="Tahoma" pitchFamily="34" charset="0"/>
              </a:rPr>
              <a:t> </a:t>
            </a:r>
          </a:p>
        </p:txBody>
      </p:sp>
      <p:sp>
        <p:nvSpPr>
          <p:cNvPr id="575492" name="TextBox 8"/>
          <p:cNvSpPr txBox="1">
            <a:spLocks noChangeArrowheads="1"/>
          </p:cNvSpPr>
          <p:nvPr/>
        </p:nvSpPr>
        <p:spPr bwMode="auto">
          <a:xfrm>
            <a:off x="-107950" y="346075"/>
            <a:ext cx="8675688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chemeClr val="tx1"/>
              </a:buClr>
              <a:buSzPct val="120000"/>
              <a:buFontTx/>
              <a:buNone/>
            </a:pPr>
            <a:endParaRPr lang="en-GB" altLang="en-US" sz="2400" b="1"/>
          </a:p>
          <a:p>
            <a:pPr>
              <a:buClr>
                <a:schemeClr val="tx1"/>
              </a:buClr>
              <a:buSzPct val="120000"/>
              <a:buFontTx/>
              <a:buNone/>
            </a:pPr>
            <a:endParaRPr lang="en-GB" altLang="en-US" sz="2400" b="1"/>
          </a:p>
          <a:p>
            <a:pPr>
              <a:buClr>
                <a:schemeClr val="tx1"/>
              </a:buClr>
              <a:buSzPct val="120000"/>
              <a:buFontTx/>
              <a:buNone/>
            </a:pPr>
            <a:endParaRPr lang="en-GB" altLang="en-US" sz="2400" b="1"/>
          </a:p>
          <a:p>
            <a:pPr>
              <a:buClr>
                <a:schemeClr val="tx1"/>
              </a:buClr>
              <a:buSzPct val="120000"/>
              <a:buFontTx/>
              <a:buNone/>
            </a:pPr>
            <a:endParaRPr lang="en-GB" altLang="en-US" sz="2400" b="1"/>
          </a:p>
          <a:p>
            <a:pPr>
              <a:buClr>
                <a:schemeClr val="tx1"/>
              </a:buClr>
              <a:buSzPct val="120000"/>
              <a:buFontTx/>
              <a:buNone/>
            </a:pPr>
            <a:endParaRPr lang="en-GB" altLang="en-US" sz="2400" b="1"/>
          </a:p>
          <a:p>
            <a:pPr>
              <a:buClr>
                <a:schemeClr val="tx1"/>
              </a:buClr>
              <a:buSzPct val="120000"/>
              <a:buFontTx/>
              <a:buNone/>
            </a:pPr>
            <a:endParaRPr lang="en-GB" altLang="en-US" sz="2400" b="1"/>
          </a:p>
          <a:p>
            <a:pPr>
              <a:buClr>
                <a:schemeClr val="tx1"/>
              </a:buClr>
              <a:buSzPct val="120000"/>
              <a:buFontTx/>
              <a:buNone/>
            </a:pPr>
            <a:endParaRPr lang="en-GB" altLang="en-US" sz="2400" b="1"/>
          </a:p>
          <a:p>
            <a:pPr>
              <a:buClr>
                <a:schemeClr val="tx1"/>
              </a:buClr>
              <a:buSzPct val="120000"/>
              <a:buFontTx/>
              <a:buNone/>
            </a:pPr>
            <a:endParaRPr lang="en-GB" altLang="en-US" sz="2400" b="1"/>
          </a:p>
          <a:p>
            <a:pPr>
              <a:buClr>
                <a:schemeClr val="tx1"/>
              </a:buClr>
              <a:buSzPct val="120000"/>
              <a:buFontTx/>
              <a:buNone/>
            </a:pPr>
            <a:endParaRPr lang="en-GB" altLang="en-US" sz="2400"/>
          </a:p>
        </p:txBody>
      </p:sp>
      <p:sp>
        <p:nvSpPr>
          <p:cNvPr id="4101" name="AutoShape 6"/>
          <p:cNvSpPr>
            <a:spLocks noChangeArrowheads="1"/>
          </p:cNvSpPr>
          <p:nvPr/>
        </p:nvSpPr>
        <p:spPr bwMode="auto">
          <a:xfrm>
            <a:off x="1116013" y="2133600"/>
            <a:ext cx="576262" cy="215900"/>
          </a:xfrm>
          <a:prstGeom prst="cloudCallout">
            <a:avLst>
              <a:gd name="adj1" fmla="val -43750"/>
              <a:gd name="adj2" fmla="val 7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2"/>
              </a:solidFill>
            </a:endParaRPr>
          </a:p>
        </p:txBody>
      </p:sp>
      <p:sp>
        <p:nvSpPr>
          <p:cNvPr id="4102" name="Cloud"/>
          <p:cNvSpPr>
            <a:spLocks noChangeAspect="1" noEditPoints="1" noChangeArrowheads="1"/>
          </p:cNvSpPr>
          <p:nvPr/>
        </p:nvSpPr>
        <p:spPr bwMode="auto">
          <a:xfrm>
            <a:off x="755650" y="1844675"/>
            <a:ext cx="2743200" cy="1838325"/>
          </a:xfrm>
          <a:custGeom>
            <a:avLst/>
            <a:gdLst>
              <a:gd name="T0" fmla="*/ 137241661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761329873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000" u="sng"/>
              <a:t>Construction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/>
              <a:t>Cost effective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GB" altLang="en-US" sz="800"/>
              <a:t>– materials, construction technique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GB" altLang="en-US" sz="800"/>
              <a:t>Aesthetic considerations</a:t>
            </a:r>
          </a:p>
        </p:txBody>
      </p:sp>
      <p:sp>
        <p:nvSpPr>
          <p:cNvPr id="4103" name="Cloud"/>
          <p:cNvSpPr>
            <a:spLocks noChangeAspect="1" noEditPoints="1" noChangeArrowheads="1"/>
          </p:cNvSpPr>
          <p:nvPr/>
        </p:nvSpPr>
        <p:spPr bwMode="auto">
          <a:xfrm>
            <a:off x="1116013" y="4797425"/>
            <a:ext cx="2743200" cy="1838325"/>
          </a:xfrm>
          <a:custGeom>
            <a:avLst/>
            <a:gdLst>
              <a:gd name="T0" fmla="*/ 137241661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761329873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000" u="sng"/>
              <a:t>Operation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000" u="sng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Comfort (ride quality of pavements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Fit for purpose - fulfils purpose for which it was built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eg noise, spray, flooding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000">
              <a:solidFill>
                <a:schemeClr val="tx2"/>
              </a:solidFill>
            </a:endParaRPr>
          </a:p>
        </p:txBody>
      </p:sp>
      <p:sp>
        <p:nvSpPr>
          <p:cNvPr id="4104" name="Cloud"/>
          <p:cNvSpPr>
            <a:spLocks noChangeAspect="1" noEditPoints="1" noChangeArrowheads="1"/>
          </p:cNvSpPr>
          <p:nvPr/>
        </p:nvSpPr>
        <p:spPr bwMode="auto">
          <a:xfrm>
            <a:off x="4427538" y="4221163"/>
            <a:ext cx="2743200" cy="1838325"/>
          </a:xfrm>
          <a:custGeom>
            <a:avLst/>
            <a:gdLst>
              <a:gd name="T0" fmla="*/ 137241661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761329873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000" u="sng"/>
              <a:t>Replacement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0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Sustainability considerations recycling of materials/components</a:t>
            </a:r>
          </a:p>
        </p:txBody>
      </p:sp>
      <p:sp>
        <p:nvSpPr>
          <p:cNvPr id="4105" name="Cloud"/>
          <p:cNvSpPr>
            <a:spLocks noChangeAspect="1" noEditPoints="1" noChangeArrowheads="1"/>
          </p:cNvSpPr>
          <p:nvPr/>
        </p:nvSpPr>
        <p:spPr bwMode="auto">
          <a:xfrm>
            <a:off x="4427538" y="1919288"/>
            <a:ext cx="2743200" cy="1838325"/>
          </a:xfrm>
          <a:custGeom>
            <a:avLst/>
            <a:gdLst>
              <a:gd name="T0" fmla="*/ 137241661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761329873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000" u="sng"/>
              <a:t>Maintenance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0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Minimal maintenance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Future proof - availability of spares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Easily inspected</a:t>
            </a:r>
          </a:p>
        </p:txBody>
      </p:sp>
      <p:sp>
        <p:nvSpPr>
          <p:cNvPr id="4106" name="WordArt 11">
            <a:hlinkClick r:id="" action="ppaction://noaction" highlightClick="1"/>
          </p:cNvPr>
          <p:cNvSpPr>
            <a:spLocks noChangeArrowheads="1" noChangeShapeType="1" noTextEdit="1"/>
          </p:cNvSpPr>
          <p:nvPr/>
        </p:nvSpPr>
        <p:spPr bwMode="auto">
          <a:xfrm>
            <a:off x="2627313" y="3500438"/>
            <a:ext cx="2200275" cy="12112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94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r>
              <a:rPr lang="en-GB" sz="44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Arial Black"/>
              </a:rPr>
              <a:t>S A F E</a:t>
            </a:r>
          </a:p>
        </p:txBody>
      </p:sp>
      <p:sp>
        <p:nvSpPr>
          <p:cNvPr id="4107" name="Rectangle 1"/>
          <p:cNvSpPr>
            <a:spLocks noChangeArrowheads="1"/>
          </p:cNvSpPr>
          <p:nvPr/>
        </p:nvSpPr>
        <p:spPr bwMode="auto">
          <a:xfrm>
            <a:off x="1547813" y="908050"/>
            <a:ext cx="50879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tx2"/>
                </a:solidFill>
              </a:rPr>
              <a:t>What do we want from our assets?</a:t>
            </a:r>
          </a:p>
        </p:txBody>
      </p:sp>
    </p:spTree>
  </p:cSld>
  <p:clrMapOvr>
    <a:masterClrMapping/>
  </p:clrMapOvr>
  <p:transition advTm="252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549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15" tIns="34208" rIns="68415" bIns="34208">
            <a:spAutoFit/>
          </a:bodyPr>
          <a:lstStyle>
            <a:lvl1pPr algn="l" defTabSz="957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341313" indent="-285750" algn="l" defTabSz="957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684213" indent="-228600" algn="l" defTabSz="957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025525" indent="-228600" algn="l" defTabSz="957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1368425" indent="-228600" algn="l" defTabSz="957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1825625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282825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2740025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197225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460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460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460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460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460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460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46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4643438" y="765175"/>
            <a:ext cx="4043362" cy="652463"/>
          </a:xfrm>
        </p:spPr>
        <p:txBody>
          <a:bodyPr/>
          <a:lstStyle/>
          <a:p>
            <a:pPr algn="l" eaLnBrk="1" hangingPunct="1"/>
            <a:r>
              <a:rPr lang="en-GB" altLang="en-US" sz="2400" b="1" smtClean="0"/>
              <a:t>Asset management roadmap (research to support)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GB" altLang="en-US" sz="2400" i="1" smtClean="0"/>
          </a:p>
          <a:p>
            <a:pPr eaLnBrk="1" hangingPunct="1"/>
            <a:endParaRPr lang="en-US" altLang="en-US" sz="2400" b="1" i="1" smtClean="0">
              <a:solidFill>
                <a:schemeClr val="hlink"/>
              </a:solidFill>
              <a:latin typeface="Tahoma" pitchFamily="34" charset="0"/>
            </a:endParaRP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1389063" y="5949950"/>
            <a:ext cx="684053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5437188" y="2925763"/>
            <a:ext cx="1366837" cy="503237"/>
          </a:xfrm>
          <a:prstGeom prst="rect">
            <a:avLst/>
          </a:prstGeom>
          <a:solidFill>
            <a:srgbClr val="F1B2A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algn="l" defTabSz="957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479425" indent="-285750" algn="l" defTabSz="957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957263" indent="-228600" algn="l" defTabSz="957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436688" indent="-228600" algn="l" defTabSz="957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1916113" indent="-228600" algn="l" defTabSz="957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3733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8305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2877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7449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cs typeface="Arial" charset="0"/>
              </a:rPr>
              <a:t>Proactive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cs typeface="Arial" charset="0"/>
              </a:rPr>
              <a:t>Maintenance</a:t>
            </a:r>
            <a:r>
              <a:rPr lang="en-GB" altLang="en-US" sz="1200">
                <a:solidFill>
                  <a:schemeClr val="bg1"/>
                </a:solidFill>
                <a:cs typeface="Arial" charset="0"/>
              </a:rPr>
              <a:t> 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284663" y="6092825"/>
            <a:ext cx="1295400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82" tIns="47891" rIns="95782" bIns="47891">
            <a:spAutoFit/>
          </a:bodyPr>
          <a:lstStyle>
            <a:lvl1pPr algn="l" defTabSz="957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479425" indent="-285750" algn="l" defTabSz="957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957263" indent="-228600" algn="l" defTabSz="957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436688" indent="-228600" algn="l" defTabSz="957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1916113" indent="-228600" algn="l" defTabSz="957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3733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8305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2877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7449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100">
                <a:solidFill>
                  <a:schemeClr val="bg1"/>
                </a:solidFill>
                <a:cs typeface="Arial" charset="0"/>
              </a:rPr>
              <a:t>Time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1547813" y="4437063"/>
            <a:ext cx="15113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algn="l" defTabSz="957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479425" indent="-285750" algn="l" defTabSz="957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957263" indent="-228600" algn="l" defTabSz="957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436688" indent="-228600" algn="l" defTabSz="957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1916113" indent="-228600" algn="l" defTabSz="957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3733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8305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2877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7449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cs typeface="Arial" charset="0"/>
              </a:rPr>
              <a:t>Inventory </a:t>
            </a:r>
            <a:endParaRPr lang="en-GB" altLang="en-US" sz="12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3203575" y="3860800"/>
            <a:ext cx="1655763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algn="l" defTabSz="957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479425" indent="-285750" algn="l" defTabSz="957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957263" indent="-228600" algn="l" defTabSz="957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436688" indent="-228600" algn="l" defTabSz="957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1916113" indent="-228600" algn="l" defTabSz="957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3733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8305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2877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7449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cs typeface="Arial" charset="0"/>
              </a:rPr>
              <a:t>Deterioration Models </a:t>
            </a:r>
            <a:endParaRPr lang="en-GB" altLang="en-US" sz="12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2555875" y="4149725"/>
            <a:ext cx="1584325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algn="l" defTabSz="957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479425" indent="-285750" algn="l" defTabSz="957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957263" indent="-228600" algn="l" defTabSz="957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436688" indent="-228600" algn="l" defTabSz="957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1916113" indent="-228600" algn="l" defTabSz="957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3733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8305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2877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7449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cs typeface="Arial" charset="0"/>
              </a:rPr>
              <a:t>Condition</a:t>
            </a:r>
            <a:endParaRPr lang="en-GB" altLang="en-US" sz="12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1476375" y="2852738"/>
            <a:ext cx="6480175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1476375" y="3500438"/>
            <a:ext cx="6480175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>
            <a:off x="1547813" y="4868863"/>
            <a:ext cx="6481762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2484438" y="5300663"/>
            <a:ext cx="1944687" cy="2159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algn="l" defTabSz="957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479425" indent="-285750" algn="l" defTabSz="957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957263" indent="-228600" algn="l" defTabSz="957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436688" indent="-228600" algn="l" defTabSz="957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1916113" indent="-228600" algn="l" defTabSz="957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3733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8305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2877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7449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cs typeface="Arial" charset="0"/>
              </a:rPr>
              <a:t>Data Management System </a:t>
            </a:r>
            <a:endParaRPr lang="en-GB" altLang="en-US" sz="12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1549400" y="5589588"/>
            <a:ext cx="1582738" cy="2159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algn="l" defTabSz="957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479425" indent="-285750" algn="l" defTabSz="957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957263" indent="-228600" algn="l" defTabSz="957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436688" indent="-228600" algn="l" defTabSz="957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1916113" indent="-228600" algn="l" defTabSz="957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3733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8305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2877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7449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cs typeface="Arial" charset="0"/>
              </a:rPr>
              <a:t>Standards   </a:t>
            </a:r>
            <a:endParaRPr lang="en-GB" altLang="en-US" sz="12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3413125" y="3549650"/>
            <a:ext cx="3395663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algn="l" defTabSz="957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479425" indent="-285750" algn="l" defTabSz="957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957263" indent="-228600" algn="l" defTabSz="957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436688" indent="-228600" algn="l" defTabSz="957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1916113" indent="-228600" algn="l" defTabSz="957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3733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8305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2877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7449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cs typeface="Arial" charset="0"/>
              </a:rPr>
              <a:t>Whole Life Costing / Risk Management Tools</a:t>
            </a:r>
            <a:endParaRPr lang="en-GB" altLang="en-US" sz="12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1762125" y="1844675"/>
            <a:ext cx="73818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82" tIns="47891" rIns="95782" bIns="47891">
            <a:spAutoFit/>
          </a:bodyPr>
          <a:lstStyle>
            <a:lvl1pPr algn="l" defTabSz="957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479425" indent="-285750" algn="l" defTabSz="957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957263" indent="-228600" algn="l" defTabSz="957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436688" indent="-228600" algn="l" defTabSz="957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1916113" indent="-228600" algn="l" defTabSz="957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3733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8305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2877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7449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500" i="1">
                <a:solidFill>
                  <a:schemeClr val="folHlink"/>
                </a:solidFill>
                <a:cs typeface="Arial" charset="0"/>
              </a:rPr>
              <a:t>Outputs                                           Outcomes</a:t>
            </a:r>
          </a:p>
        </p:txBody>
      </p:sp>
      <p:sp>
        <p:nvSpPr>
          <p:cNvPr id="5138" name="AutoShape 18"/>
          <p:cNvSpPr>
            <a:spLocks noChangeArrowheads="1"/>
          </p:cNvSpPr>
          <p:nvPr/>
        </p:nvSpPr>
        <p:spPr bwMode="auto">
          <a:xfrm>
            <a:off x="3132138" y="1916113"/>
            <a:ext cx="3240087" cy="3603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50150979 h 21600"/>
              <a:gd name="T4" fmla="*/ 2147483647 w 21600"/>
              <a:gd name="T5" fmla="*/ 100301975 h 21600"/>
              <a:gd name="T6" fmla="*/ 2147483647 w 21600"/>
              <a:gd name="T7" fmla="*/ 5015097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6659563" y="2349500"/>
            <a:ext cx="1296987" cy="358775"/>
          </a:xfrm>
          <a:prstGeom prst="rect">
            <a:avLst/>
          </a:prstGeom>
          <a:solidFill>
            <a:srgbClr val="F6A8E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algn="l" defTabSz="957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479425" indent="-285750" algn="l" defTabSz="957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957263" indent="-228600" algn="l" defTabSz="957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436688" indent="-228600" algn="l" defTabSz="957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1916113" indent="-228600" algn="l" defTabSz="957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3733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8305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2877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7449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cs typeface="Arial" charset="0"/>
              </a:rPr>
              <a:t>Reliable Budgets</a:t>
            </a:r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2843213" y="5013325"/>
            <a:ext cx="1727200" cy="2159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algn="l" defTabSz="957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479425" indent="-285750" algn="l" defTabSz="957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957263" indent="-228600" algn="l" defTabSz="957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436688" indent="-228600" algn="l" defTabSz="957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1916113" indent="-228600" algn="l" defTabSz="957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3733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8305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2877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7449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cs typeface="Arial" charset="0"/>
              </a:rPr>
              <a:t>Rapid Data Acquisition </a:t>
            </a:r>
            <a:endParaRPr lang="en-GB" altLang="en-US" sz="12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141" name="Line 21"/>
          <p:cNvSpPr>
            <a:spLocks noChangeShapeType="1"/>
          </p:cNvSpPr>
          <p:nvPr/>
        </p:nvSpPr>
        <p:spPr bwMode="auto">
          <a:xfrm flipV="1">
            <a:off x="1371600" y="1447800"/>
            <a:ext cx="0" cy="4495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42" name="Text Box 28"/>
          <p:cNvSpPr txBox="1">
            <a:spLocks noChangeArrowheads="1"/>
          </p:cNvSpPr>
          <p:nvPr/>
        </p:nvSpPr>
        <p:spPr bwMode="auto">
          <a:xfrm>
            <a:off x="5057775" y="4183063"/>
            <a:ext cx="208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FF0000"/>
                </a:solidFill>
              </a:rPr>
              <a:t>Asset Knowledge</a:t>
            </a:r>
          </a:p>
        </p:txBody>
      </p:sp>
    </p:spTree>
  </p:cSld>
  <p:clrMapOvr>
    <a:masterClrMapping/>
  </p:clrMapOvr>
  <p:transition advTm="39688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32138" y="476250"/>
            <a:ext cx="5699125" cy="796925"/>
          </a:xfrm>
        </p:spPr>
        <p:txBody>
          <a:bodyPr/>
          <a:lstStyle/>
          <a:p>
            <a:pPr eaLnBrk="1" hangingPunct="1"/>
            <a:r>
              <a:rPr lang="en-GB" altLang="en-US" sz="2400" b="1" smtClean="0"/>
              <a:t>Properties of assets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12875"/>
            <a:ext cx="8147050" cy="52562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1600" smtClean="0"/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1600" smtClean="0"/>
              <a:t>	Engineering assets must have functionally balanced requirements:-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600" smtClean="0"/>
              <a:t>Safe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600" smtClean="0"/>
              <a:t>Durable – minimal maintenance required, service life concepts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600" smtClean="0"/>
              <a:t>Fit for purpose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600" smtClean="0"/>
              <a:t>Resilient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600" smtClean="0"/>
              <a:t>Robust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600" smtClean="0"/>
              <a:t>Comfort – ride quality of pavements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600" smtClean="0"/>
              <a:t>Operational - minimal disruption, noise, spray, pollution, flooding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600" smtClean="0"/>
              <a:t>Cost effective – new and repair/replacement situations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600" smtClean="0"/>
              <a:t>Buildable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600" smtClean="0"/>
              <a:t>Inspectable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600" smtClean="0"/>
              <a:t>Maintainable and replaceable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600" smtClean="0"/>
              <a:t>Sustainable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600" smtClean="0"/>
              <a:t>Recyclable materials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600" smtClean="0"/>
              <a:t>Future proof – technology, replacement parts available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600" smtClean="0"/>
              <a:t>‘Quality’ cuts across all requirements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600" smtClean="0"/>
          </a:p>
          <a:p>
            <a:pPr eaLnBrk="1" hangingPunct="1">
              <a:lnSpc>
                <a:spcPct val="80000"/>
              </a:lnSpc>
            </a:pPr>
            <a:r>
              <a:rPr lang="en-GB" altLang="en-US" sz="1600" smtClean="0">
                <a:solidFill>
                  <a:srgbClr val="CC3300"/>
                </a:solidFill>
              </a:rPr>
              <a:t>Crucial to anticipate and identify risks and manage/mitigate them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600" smtClean="0">
                <a:solidFill>
                  <a:srgbClr val="CC3300"/>
                </a:solidFill>
              </a:rPr>
              <a:t>Understand likelihood and consequence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600" smtClean="0">
                <a:solidFill>
                  <a:srgbClr val="CC3300"/>
                </a:solidFill>
              </a:rPr>
              <a:t>Understand impact on network operation is essential, interaction with other assets </a:t>
            </a:r>
          </a:p>
          <a:p>
            <a:pPr eaLnBrk="1" hangingPunct="1">
              <a:lnSpc>
                <a:spcPct val="80000"/>
              </a:lnSpc>
            </a:pPr>
            <a:endParaRPr lang="en-GB" altLang="en-US" sz="1600" smtClean="0">
              <a:solidFill>
                <a:srgbClr val="CC3300"/>
              </a:solidFill>
            </a:endParaRPr>
          </a:p>
        </p:txBody>
      </p:sp>
    </p:spTree>
  </p:cSld>
  <p:clrMapOvr>
    <a:masterClrMapping/>
  </p:clrMapOvr>
  <p:transition advTm="51089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 idx="4294967295"/>
          </p:nvPr>
        </p:nvSpPr>
        <p:spPr>
          <a:xfrm>
            <a:off x="395288" y="549275"/>
            <a:ext cx="8229600" cy="1800225"/>
          </a:xfrm>
        </p:spPr>
        <p:txBody>
          <a:bodyPr lIns="0" tIns="0" rIns="0" bIns="0"/>
          <a:lstStyle/>
          <a:p>
            <a:pPr eaLnBrk="1" hangingPunct="1"/>
            <a:r>
              <a:rPr lang="en-NZ" altLang="en-US" sz="2400" b="1" smtClean="0"/>
              <a:t>Asset interactions and consequences of failure</a:t>
            </a:r>
            <a:r>
              <a:rPr lang="en-NZ" altLang="en-US" smtClean="0"/>
              <a:t/>
            </a:r>
            <a:br>
              <a:rPr lang="en-NZ" altLang="en-US" smtClean="0"/>
            </a:br>
            <a:r>
              <a:rPr lang="en-NZ" altLang="en-US" sz="2000" smtClean="0"/>
              <a:t>(How this interfaces with operation of the network and asset management – safety and loss of service must not be compromised. </a:t>
            </a:r>
            <a:br>
              <a:rPr lang="en-NZ" altLang="en-US" sz="2000" smtClean="0"/>
            </a:br>
            <a:r>
              <a:rPr lang="en-NZ" altLang="en-US" sz="2000" smtClean="0"/>
              <a:t>This example focussed on drainage assets)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2"/>
          <a:stretch>
            <a:fillRect/>
          </a:stretch>
        </p:blipFill>
        <p:spPr bwMode="auto">
          <a:xfrm>
            <a:off x="468313" y="2492375"/>
            <a:ext cx="82994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5641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468313" y="1052513"/>
            <a:ext cx="7543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/>
              <a:t>Bridges, footbridges, tunnels, gantries, etc .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787900" y="333375"/>
            <a:ext cx="34909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800" b="1">
              <a:solidFill>
                <a:schemeClr val="tx2"/>
              </a:solidFill>
            </a:endParaRPr>
          </a:p>
        </p:txBody>
      </p:sp>
      <p:pic>
        <p:nvPicPr>
          <p:cNvPr id="8196" name="Picture 4" descr="concrete footbrid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205038"/>
            <a:ext cx="1487487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HA0301-016 M48 Severn Bri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2209800"/>
            <a:ext cx="9620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7 Existing 41 0 50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88" y="2205038"/>
            <a:ext cx="180975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469900" y="4141788"/>
            <a:ext cx="7959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/>
              <a:t>Bridge Components and Minor Structures</a:t>
            </a:r>
            <a:r>
              <a:rPr lang="en-GB" altLang="en-US" sz="1800">
                <a:solidFill>
                  <a:schemeClr val="bg2"/>
                </a:solidFill>
              </a:rPr>
              <a:t> </a:t>
            </a:r>
          </a:p>
        </p:txBody>
      </p:sp>
      <p:pic>
        <p:nvPicPr>
          <p:cNvPr id="8200" name="Picture 8" descr="V5_07- THELBROKEBRG00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4713288"/>
            <a:ext cx="174307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403225" y="5861050"/>
            <a:ext cx="23225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/>
              <a:t>Expansion joints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2889250" y="5861050"/>
            <a:ext cx="226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/>
              <a:t>Bridge Bearings</a:t>
            </a:r>
          </a:p>
        </p:txBody>
      </p:sp>
      <p:pic>
        <p:nvPicPr>
          <p:cNvPr id="8203" name="Picture 11" descr="multiflex joi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4689475"/>
            <a:ext cx="1563687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 descr="CCT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4592638"/>
            <a:ext cx="715963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21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3" descr="HA0195-002 VM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3" y="4630738"/>
            <a:ext cx="174307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594350" y="5865813"/>
            <a:ext cx="2266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/>
              <a:t>Minor Structures</a:t>
            </a:r>
          </a:p>
        </p:txBody>
      </p:sp>
      <p:pic>
        <p:nvPicPr>
          <p:cNvPr id="8207" name="Picture 15" descr="HA0138-080 Dartford Tunne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2205038"/>
            <a:ext cx="168751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16" descr="HA0412-045 A66 Surtees Bridg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2214563"/>
            <a:ext cx="1541462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9" name="Content Placeholder 1"/>
          <p:cNvSpPr>
            <a:spLocks noGrp="1"/>
          </p:cNvSpPr>
          <p:nvPr>
            <p:ph/>
          </p:nvPr>
        </p:nvSpPr>
        <p:spPr>
          <a:xfrm>
            <a:off x="457200" y="333375"/>
            <a:ext cx="8507413" cy="5792788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GB" altLang="en-US" sz="2800" b="1" smtClean="0"/>
              <a:t>18000 Structures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0"/>
    </mc:Choice>
    <mc:Fallback>
      <p:transition spd="slow" advTm="2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56100" y="260350"/>
            <a:ext cx="4330700" cy="1439863"/>
          </a:xfrm>
        </p:spPr>
        <p:txBody>
          <a:bodyPr/>
          <a:lstStyle/>
          <a:p>
            <a:pPr eaLnBrk="1" hangingPunct="1"/>
            <a:r>
              <a:rPr lang="en-GB" altLang="en-US" sz="2800" b="1" smtClean="0">
                <a:solidFill>
                  <a:srgbClr val="394A58"/>
                </a:solidFill>
              </a:rPr>
              <a:t>Bridges by Construction</a:t>
            </a:r>
            <a:br>
              <a:rPr lang="en-GB" altLang="en-US" sz="2800" b="1" smtClean="0">
                <a:solidFill>
                  <a:srgbClr val="394A58"/>
                </a:solidFill>
              </a:rPr>
            </a:br>
            <a:r>
              <a:rPr lang="en-GB" altLang="en-US" sz="2800" b="1" smtClean="0">
                <a:solidFill>
                  <a:srgbClr val="394A58"/>
                </a:solidFill>
              </a:rPr>
              <a:t> Year</a:t>
            </a: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>
            <p:ph type="chart" idx="4294967295"/>
          </p:nvPr>
        </p:nvGraphicFramePr>
        <p:xfrm>
          <a:off x="457200" y="1600200"/>
          <a:ext cx="822960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Chart" r:id="rId3" imgW="7772400" imgH="4114800" progId="MSGraph.Chart.8">
                  <p:embed followColorScheme="full"/>
                </p:oleObj>
              </mc:Choice>
              <mc:Fallback>
                <p:oleObj name="Chart" r:id="rId3" imgW="7772400" imgH="4114800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00200"/>
                        <a:ext cx="8229600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00"/>
    </mc:Choice>
    <mc:Fallback>
      <p:transition spd="slow" advTm="17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62025" y="987425"/>
            <a:ext cx="7758113" cy="836613"/>
          </a:xfrm>
        </p:spPr>
        <p:txBody>
          <a:bodyPr/>
          <a:lstStyle/>
          <a:p>
            <a:pPr eaLnBrk="1" hangingPunct="1"/>
            <a:r>
              <a:rPr lang="en-GB" altLang="en-US" sz="2800" b="1" smtClean="0">
                <a:solidFill>
                  <a:srgbClr val="394A58"/>
                </a:solidFill>
              </a:rPr>
              <a:t>Bridges by Material</a:t>
            </a:r>
          </a:p>
        </p:txBody>
      </p:sp>
      <p:graphicFrame>
        <p:nvGraphicFramePr>
          <p:cNvPr id="10243" name="Object 3"/>
          <p:cNvGraphicFramePr>
            <a:graphicFrameLocks noChangeAspect="1"/>
          </p:cNvGraphicFramePr>
          <p:nvPr>
            <p:ph type="chart" idx="4294967295"/>
          </p:nvPr>
        </p:nvGraphicFramePr>
        <p:xfrm>
          <a:off x="174625" y="2024063"/>
          <a:ext cx="8720138" cy="429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Chart" r:id="rId3" imgW="9077325" imgH="4467225" progId="Excel.Chart.8">
                  <p:embed/>
                </p:oleObj>
              </mc:Choice>
              <mc:Fallback>
                <p:oleObj name="Chart" r:id="rId3" imgW="9077325" imgH="4467225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25" y="2024063"/>
                        <a:ext cx="8720138" cy="429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250825" y="5876925"/>
            <a:ext cx="806608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/>
              <a:t>Concrete (reinforced, mass, prestressed), Steel (reinforcement, girders)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/>
              <a:t>Iron (cast, wrought), Other metals such as aluminium, Masonry (stonework, brickwork, blockwork),Timber, Plastics, Paints and coatings, Specialised materials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17"/>
    </mc:Choice>
    <mc:Fallback>
      <p:transition spd="slow" advTm="19517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663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663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3514</TotalTime>
  <Words>447</Words>
  <Application>Microsoft Office PowerPoint</Application>
  <PresentationFormat>On-screen Show (4:3)</PresentationFormat>
  <Paragraphs>124</Paragraphs>
  <Slides>12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Tahoma</vt:lpstr>
      <vt:lpstr>Wingdings</vt:lpstr>
      <vt:lpstr>Times New Roman</vt:lpstr>
      <vt:lpstr>Default Design</vt:lpstr>
      <vt:lpstr>Chart</vt:lpstr>
      <vt:lpstr>Microsoft Office Excel Chart</vt:lpstr>
      <vt:lpstr>         Managing the Highways Agency’s Infrastructure Asset The Engineering Challenges       Pecha Kucha presentation to CSIC 9th September 2014 Trinity Hall, Cambridge </vt:lpstr>
      <vt:lpstr>PowerPoint Presentation</vt:lpstr>
      <vt:lpstr>PowerPoint Presentation</vt:lpstr>
      <vt:lpstr>Asset management roadmap (research to support)</vt:lpstr>
      <vt:lpstr>Properties of assets</vt:lpstr>
      <vt:lpstr>Asset interactions and consequences of failure (How this interfaces with operation of the network and asset management – safety and loss of service must not be compromised.  This example focussed on drainage assets)</vt:lpstr>
      <vt:lpstr>PowerPoint Presentation</vt:lpstr>
      <vt:lpstr>Bridges by Construction  Year</vt:lpstr>
      <vt:lpstr>Bridges by Material</vt:lpstr>
      <vt:lpstr>PowerPoint Presentation</vt:lpstr>
      <vt:lpstr>Learning lessons and Prioritised Action Plans</vt:lpstr>
      <vt:lpstr>Discussion</vt:lpstr>
    </vt:vector>
  </TitlesOfParts>
  <Company>Highways Agency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Agency’s infrastructure Asset or liability? The engineering challenges?        Presentation to the Highways Agency Board 24th April 2013</dc:title>
  <dc:creator>d n</dc:creator>
  <cp:lastModifiedBy>Paul Fidler</cp:lastModifiedBy>
  <cp:revision>79</cp:revision>
  <dcterms:created xsi:type="dcterms:W3CDTF">2013-03-05T11:44:59Z</dcterms:created>
  <dcterms:modified xsi:type="dcterms:W3CDTF">2014-10-22T22:27:41Z</dcterms:modified>
</cp:coreProperties>
</file>