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5"/>
  </p:notesMasterIdLst>
  <p:sldIdLst>
    <p:sldId id="265" r:id="rId2"/>
    <p:sldId id="275" r:id="rId3"/>
    <p:sldId id="281" r:id="rId4"/>
    <p:sldId id="266" r:id="rId5"/>
    <p:sldId id="279" r:id="rId6"/>
    <p:sldId id="280" r:id="rId7"/>
    <p:sldId id="267" r:id="rId8"/>
    <p:sldId id="273" r:id="rId9"/>
    <p:sldId id="284" r:id="rId10"/>
    <p:sldId id="285" r:id="rId11"/>
    <p:sldId id="274" r:id="rId12"/>
    <p:sldId id="286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 autoAdjust="0"/>
    <p:restoredTop sz="91767" autoAdjust="0"/>
  </p:normalViewPr>
  <p:slideViewPr>
    <p:cSldViewPr>
      <p:cViewPr>
        <p:scale>
          <a:sx n="114" d="100"/>
          <a:sy n="114" d="100"/>
        </p:scale>
        <p:origin x="-2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C9F28-92E1-40A0-992F-586894356ABB}" type="datetimeFigureOut">
              <a:rPr lang="en-GB" smtClean="0"/>
              <a:pPr/>
              <a:t>03/11/2014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AA640-53B7-47D0-B6A7-EE6EBD9D4F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72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453E0-9CD9-49F2-8A76-551D1F117C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48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A640-53B7-47D0-B6A7-EE6EBD9D4F6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622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I sink timings</a:t>
            </a:r>
            <a:r>
              <a:rPr lang="en-GB" baseline="0" dirty="0" smtClean="0"/>
              <a:t> of both videos?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A640-53B7-47D0-B6A7-EE6EBD9D4F6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42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4" name="Picture 3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300" r="23740"/>
          <a:stretch/>
        </p:blipFill>
        <p:spPr bwMode="auto">
          <a:xfrm>
            <a:off x="3072714" y="6278808"/>
            <a:ext cx="1071020" cy="4312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292" y="6275412"/>
            <a:ext cx="2037439" cy="3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1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7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71612"/>
            <a:ext cx="8229600" cy="465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</a:p>
        </p:txBody>
      </p:sp>
      <p:pic>
        <p:nvPicPr>
          <p:cNvPr id="2055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6291945"/>
            <a:ext cx="1600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08" y="6223757"/>
            <a:ext cx="2209648" cy="4279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  <p:sldLayoutId id="2147483671" r:id="rId3"/>
    <p:sldLayoutId id="2147483668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9.png"/><Relationship Id="rId3" Type="http://schemas.microsoft.com/office/2007/relationships/media" Target="../media/media2.wm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media3.wma"/><Relationship Id="rId11" Type="http://schemas.openxmlformats.org/officeDocument/2006/relationships/image" Target="../media/image7.jpeg"/><Relationship Id="rId5" Type="http://schemas.microsoft.com/office/2007/relationships/media" Target="../media/media3.wma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video" Target="../media/media2.wm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video" Target="../media/media5.wmv"/><Relationship Id="rId16" Type="http://schemas.openxmlformats.org/officeDocument/2006/relationships/image" Target="../media/image38.emf"/><Relationship Id="rId1" Type="http://schemas.microsoft.com/office/2007/relationships/media" Target="../media/media5.wmv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3.jpe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65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image" Target="../media/image64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23" Type="http://schemas.openxmlformats.org/officeDocument/2006/relationships/image" Target="../media/image63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47800" y="1119989"/>
            <a:ext cx="6492072" cy="4321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1336748" y="274639"/>
            <a:ext cx="6314176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800" b="1" kern="0" dirty="0" smtClean="0"/>
              <a:t>City dynamics: Following the crowd</a:t>
            </a:r>
            <a:endParaRPr lang="en-GB" sz="2800" b="1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2568855" y="5620598"/>
            <a:ext cx="421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Steve Denman – Research Associate</a:t>
            </a:r>
            <a:endParaRPr lang="en-GB" b="1" dirty="0"/>
          </a:p>
        </p:txBody>
      </p:sp>
      <p:pic>
        <p:nvPicPr>
          <p:cNvPr id="13" name="Picture 8" descr="http://www.technofeliz.com/wp-content/uploads/2008/05/gps-drawing-brighton-elephant.pn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121499"/>
            <a:ext cx="2160000" cy="2160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4" name="test17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7800" y="1119989"/>
            <a:ext cx="2160000" cy="21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169" name="Picture 1" descr="J:\Conferences\AUM2014\AUMPoster\AUM 2014 poster - Copy.jpg"/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3281499"/>
            <a:ext cx="2160000" cy="21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800" y="3281499"/>
            <a:ext cx="21600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4"/>
          <a:stretch/>
        </p:blipFill>
        <p:spPr>
          <a:xfrm>
            <a:off x="5579872" y="1119989"/>
            <a:ext cx="2160000" cy="21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taxi2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79872" y="3281499"/>
            <a:ext cx="2160000" cy="21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vlc-record-2014-09-10-10h56m41s-MONO-005.wav-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Associating twitter use with population profiles</a:t>
            </a:r>
            <a:endParaRPr lang="en-GB" sz="2800" dirty="0"/>
          </a:p>
        </p:txBody>
      </p:sp>
      <p:pic>
        <p:nvPicPr>
          <p:cNvPr id="2050" name="Picture 2" descr="http://1.bp.blogspot.com/-gEKquIcTnSk/U7Mh3t0dOBI/AAAAAAAABvs/x9wo1Avc9Kg/s1600/Tweets+-+SEC+correl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776864" cy="50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9832" y="1268760"/>
            <a:ext cx="29040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Correlation between number of tweets and persons by Socioeconomic </a:t>
            </a:r>
            <a:r>
              <a:rPr lang="en-GB" dirty="0" smtClean="0"/>
              <a:t>Class in an area </a:t>
            </a:r>
            <a:r>
              <a:rPr lang="en-GB" dirty="0"/>
              <a:t>(Lower Super-output Level, 2011 Census)</a:t>
            </a:r>
          </a:p>
        </p:txBody>
      </p:sp>
    </p:spTree>
    <p:extLst>
      <p:ext uri="{BB962C8B-B14F-4D97-AF65-F5344CB8AC3E}">
        <p14:creationId xmlns:p14="http://schemas.microsoft.com/office/powerpoint/2010/main" val="31663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nbrqhG_sZjQ/U7MjJ-Y1_2I/AAAAAAAABwA/s6doVkf_vQk/s1600/t3+-+compare+rai+with+dat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958885"/>
            <a:ext cx="692155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602" y="164481"/>
            <a:ext cx="8229600" cy="674687"/>
          </a:xfrm>
        </p:spPr>
        <p:txBody>
          <a:bodyPr/>
          <a:lstStyle/>
          <a:p>
            <a:r>
              <a:rPr lang="en-GB" sz="2400" dirty="0" smtClean="0"/>
              <a:t>Addressing the bias: </a:t>
            </a:r>
            <a:r>
              <a:rPr lang="en-GB" sz="2400" dirty="0"/>
              <a:t>Peaks in social media activity associated with rail </a:t>
            </a:r>
            <a:r>
              <a:rPr lang="en-GB" sz="2400" dirty="0" smtClean="0"/>
              <a:t>correlate </a:t>
            </a:r>
            <a:r>
              <a:rPr lang="en-GB" sz="2400" dirty="0"/>
              <a:t>with peaks in travel demand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1248221" y="5900797"/>
            <a:ext cx="6800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Comparison between the temporal distribution of tweets associated with surface rail and respective data from the National Travel Survey (x-axis: time of day, y-axis: proportional concentration, 100 = day average)</a:t>
            </a:r>
          </a:p>
        </p:txBody>
      </p:sp>
    </p:spTree>
    <p:extLst>
      <p:ext uri="{BB962C8B-B14F-4D97-AF65-F5344CB8AC3E}">
        <p14:creationId xmlns:p14="http://schemas.microsoft.com/office/powerpoint/2010/main" val="40803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conclude</a:t>
            </a:r>
            <a:endParaRPr lang="en-GB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471612"/>
            <a:ext cx="8229600" cy="283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Crowd sourcing provides a new view of the city</a:t>
            </a:r>
            <a:endParaRPr lang="en-GB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Bias exists, but we can overcome this.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There are many more possibilities!</a:t>
            </a:r>
            <a:endParaRPr lang="en-GB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Who could benefit?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Those interested in infrastructure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Those interested in people flow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Those interested in the interaction with people and land use – i.e. for retail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83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55" y="0"/>
            <a:ext cx="9144000" cy="60621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4936" y="0"/>
            <a:ext cx="40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www.centreforsmartinfrastructure.com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55" y="393266"/>
            <a:ext cx="20986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mtClean="0">
                <a:solidFill>
                  <a:schemeClr val="bg1"/>
                </a:solidFill>
              </a:rPr>
              <a:t>Steve Denman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sd560@cam.ac.uk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cooltownstudios.com/wp-content/uploads/2013/05/crowdsourcing-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616" y="897832"/>
            <a:ext cx="400001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3720" y="182562"/>
            <a:ext cx="8229600" cy="674687"/>
          </a:xfrm>
        </p:spPr>
        <p:txBody>
          <a:bodyPr/>
          <a:lstStyle/>
          <a:p>
            <a:r>
              <a:rPr lang="en-GB" sz="2400" dirty="0" smtClean="0"/>
              <a:t>Crowd sourcing – Social media, GPS &amp; Smart phones.  </a:t>
            </a:r>
            <a:endParaRPr lang="en-GB" sz="2400" dirty="0"/>
          </a:p>
        </p:txBody>
      </p:sp>
      <p:sp>
        <p:nvSpPr>
          <p:cNvPr id="8" name="AutoShape 4" descr="Image result for walking icon"/>
          <p:cNvSpPr>
            <a:spLocks noChangeAspect="1" noChangeArrowheads="1"/>
          </p:cNvSpPr>
          <p:nvPr/>
        </p:nvSpPr>
        <p:spPr bwMode="auto">
          <a:xfrm>
            <a:off x="155575" y="-579438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Image result for walking icon"/>
          <p:cNvSpPr>
            <a:spLocks noChangeAspect="1" noChangeArrowheads="1"/>
          </p:cNvSpPr>
          <p:nvPr/>
        </p:nvSpPr>
        <p:spPr bwMode="auto">
          <a:xfrm>
            <a:off x="307975" y="-427038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07975" y="1556792"/>
            <a:ext cx="513473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Crowd sourcing: Obtaining </a:t>
            </a:r>
            <a:r>
              <a:rPr lang="en-GB" sz="2000" b="1" dirty="0" smtClean="0">
                <a:latin typeface="Calibri" panose="020F0502020204030204" pitchFamily="34" charset="0"/>
              </a:rPr>
              <a:t>volunteered 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	data from large groups of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The wisdom of the crowd? But is the </a:t>
            </a:r>
          </a:p>
          <a:p>
            <a:r>
              <a:rPr lang="en-GB" sz="2000" dirty="0">
                <a:latin typeface="Calibri" panose="020F0502020204030204" pitchFamily="34" charset="0"/>
              </a:rPr>
              <a:t>	</a:t>
            </a:r>
            <a:r>
              <a:rPr lang="en-GB" sz="2000" dirty="0" smtClean="0">
                <a:latin typeface="Calibri" panose="020F0502020204030204" pitchFamily="34" charset="0"/>
              </a:rPr>
              <a:t>crowd representative? Inherent bias.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Fit with CSIC objectives: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Innovative &amp; low cost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Predictive/Data management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Improved urban/infrastructure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416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67544" y="1209653"/>
            <a:ext cx="8229600" cy="350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Why use this approach?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Real time, micro &amp; macro temporal scales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Inexpensive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Informative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New insights in to city </a:t>
            </a:r>
            <a:r>
              <a:rPr lang="en-GB" sz="1600" dirty="0" smtClean="0">
                <a:latin typeface="Calibri" panose="020F0502020204030204" pitchFamily="34" charset="0"/>
              </a:rPr>
              <a:t>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Why is this innovative?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Combining passively generated data </a:t>
            </a:r>
          </a:p>
          <a:p>
            <a:pPr marL="857250" lvl="2" indent="0">
              <a:buNone/>
            </a:pPr>
            <a:r>
              <a:rPr lang="en-GB" sz="1600" dirty="0" smtClean="0">
                <a:latin typeface="Calibri" panose="020F0502020204030204" pitchFamily="34" charset="0"/>
              </a:rPr>
              <a:t>(e.g. twitter) with formal data (e.g. census)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Addressing bias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An input to modelling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crowd sourcing?</a:t>
            </a:r>
            <a:endParaRPr lang="en-GB" dirty="0"/>
          </a:p>
        </p:txBody>
      </p:sp>
      <p:pic>
        <p:nvPicPr>
          <p:cNvPr id="6" name="Picture 2" descr="https://encrypted-tbn2.gstatic.com/images?q=tbn:ANd9GcRHWs1XEPAMcTzahvD2xA1t-xKixVZB6wJ0JPa_gHVQbqAUBcIA93Rg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072" y="366263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176" y="692696"/>
            <a:ext cx="2880000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176" y="692696"/>
            <a:ext cx="2880000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176" y="692696"/>
            <a:ext cx="2880000" cy="2880000"/>
          </a:xfrm>
          <a:prstGeom prst="rect">
            <a:avLst/>
          </a:prstGeom>
        </p:spPr>
      </p:pic>
      <p:pic>
        <p:nvPicPr>
          <p:cNvPr id="10" name="Picture 8" descr="https://encrypted-tbn3.gstatic.com/images?q=tbn:ANd9GcQ-GloiQf8kffd0GFBNdtJKrWC2wAeUfa4bRXbXh2EX1q9Lq4W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072" y="366263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cdn.vectorstock.com/i/composite/35,53/transport-icons-vector-92355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072" y="366263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49155" y="269613"/>
            <a:ext cx="3054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/>
              <a:t>Activity tracker (courtesy of Human.co)</a:t>
            </a:r>
          </a:p>
        </p:txBody>
      </p:sp>
    </p:spTree>
    <p:extLst>
      <p:ext uri="{BB962C8B-B14F-4D97-AF65-F5344CB8AC3E}">
        <p14:creationId xmlns:p14="http://schemas.microsoft.com/office/powerpoint/2010/main" val="26475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74687"/>
          </a:xfrm>
        </p:spPr>
        <p:txBody>
          <a:bodyPr/>
          <a:lstStyle/>
          <a:p>
            <a:r>
              <a:rPr lang="en-GB" dirty="0" smtClean="0"/>
              <a:t>GPS tracking. What can this tell us?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5" y="1534725"/>
            <a:ext cx="4410020" cy="3085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5" y="1534726"/>
            <a:ext cx="4410022" cy="308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5" y="1534726"/>
            <a:ext cx="4410022" cy="3085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5" y="1534726"/>
            <a:ext cx="4410022" cy="3085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5" y="1534725"/>
            <a:ext cx="4410020" cy="3085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5" y="1534726"/>
            <a:ext cx="4410022" cy="308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5" y="1534726"/>
            <a:ext cx="4410019" cy="3085200"/>
          </a:xfrm>
          <a:prstGeom prst="rect">
            <a:avLst/>
          </a:prstGeom>
        </p:spPr>
      </p:pic>
      <p:pic>
        <p:nvPicPr>
          <p:cNvPr id="24" name="taxi1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20507" y="1534726"/>
            <a:ext cx="4019451" cy="3085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472514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GPS points from 10,357 taxis providing location &amp;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Provides </a:t>
            </a:r>
            <a:r>
              <a:rPr lang="en-US" b="1" dirty="0" smtClean="0">
                <a:latin typeface="Calibri" panose="020F0502020204030204" pitchFamily="34" charset="0"/>
              </a:rPr>
              <a:t>1.5 million </a:t>
            </a:r>
            <a:r>
              <a:rPr lang="en-US" dirty="0" smtClean="0">
                <a:latin typeface="Calibri" panose="020F0502020204030204" pitchFamily="34" charset="0"/>
              </a:rPr>
              <a:t>observations over 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Low sampling rate – between 1 second and 10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Unstructured data – where is the taxi between observations?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71384"/>
            <a:ext cx="267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The raw data: points and lines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0507" y="1165394"/>
            <a:ext cx="3638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Processing: estimating routes from points</a:t>
            </a:r>
            <a:endParaRPr lang="en-GB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8" y="1503948"/>
            <a:ext cx="4422510" cy="31231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0374" y="1614318"/>
            <a:ext cx="9659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6:00am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374" y="1614318"/>
            <a:ext cx="9659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6:30am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0374" y="1614318"/>
            <a:ext cx="9659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7</a:t>
            </a:r>
            <a:r>
              <a:rPr lang="en-GB" dirty="0" smtClean="0">
                <a:solidFill>
                  <a:schemeClr val="bg1"/>
                </a:solidFill>
              </a:rPr>
              <a:t>:00am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374" y="1614318"/>
            <a:ext cx="9659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7:30am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0374" y="1614318"/>
            <a:ext cx="9659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8</a:t>
            </a:r>
            <a:r>
              <a:rPr lang="en-GB" dirty="0" smtClean="0">
                <a:solidFill>
                  <a:schemeClr val="bg1"/>
                </a:solidFill>
              </a:rPr>
              <a:t>:00am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0374" y="1614318"/>
            <a:ext cx="9659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8:30am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0374" y="1614318"/>
            <a:ext cx="9659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9:00am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374" y="1614318"/>
            <a:ext cx="9659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9:30am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373" y="1614318"/>
            <a:ext cx="109583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10:00am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0373" y="1614318"/>
            <a:ext cx="109583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10:30am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" name="tax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29077" y="1503948"/>
            <a:ext cx="4322732" cy="3084656"/>
          </a:xfrm>
          <a:prstGeom prst="rect">
            <a:avLst/>
          </a:prstGeom>
        </p:spPr>
      </p:pic>
      <p:sp>
        <p:nvSpPr>
          <p:cNvPr id="31" name="Title 3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74687"/>
          </a:xfrm>
        </p:spPr>
        <p:txBody>
          <a:bodyPr/>
          <a:lstStyle/>
          <a:p>
            <a:r>
              <a:rPr lang="en-GB" dirty="0" smtClean="0"/>
              <a:t>GPS tracking – deriving network speed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373" y="4627054"/>
            <a:ext cx="1486545" cy="14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8142" y="1165394"/>
            <a:ext cx="334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Traffic speed during the morning peak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29077" y="1165394"/>
            <a:ext cx="2399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Visualisation of traffic flow</a:t>
            </a:r>
            <a:endParaRPr lang="en-GB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127" y="137617"/>
            <a:ext cx="5050904" cy="418057"/>
          </a:xfrm>
        </p:spPr>
        <p:txBody>
          <a:bodyPr/>
          <a:lstStyle/>
          <a:p>
            <a:r>
              <a:rPr lang="en-GB" sz="2000" dirty="0" smtClean="0"/>
              <a:t>All Weekday tweets in Greater London</a:t>
            </a:r>
            <a:endParaRPr lang="en-GB" sz="2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884245"/>
            <a:ext cx="7118588" cy="50006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884245"/>
            <a:ext cx="7118588" cy="50006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884245"/>
            <a:ext cx="7118588" cy="500060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722582" y="5884854"/>
            <a:ext cx="6192688" cy="41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000" kern="0" dirty="0" smtClean="0">
                <a:solidFill>
                  <a:srgbClr val="FF0000"/>
                </a:solidFill>
              </a:rPr>
              <a:t>Road and rail networks are visible in the data!</a:t>
            </a:r>
            <a:endParaRPr lang="en-GB" sz="2000" kern="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25127" y="484263"/>
            <a:ext cx="6768752" cy="41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1600" dirty="0"/>
              <a:t>whitespace </a:t>
            </a:r>
            <a:r>
              <a:rPr lang="en-GB" sz="1600" dirty="0" smtClean="0"/>
              <a:t>shows </a:t>
            </a:r>
            <a:r>
              <a:rPr lang="en-GB" sz="1600" dirty="0"/>
              <a:t>a tweet within 100m of another tweet</a:t>
            </a:r>
          </a:p>
        </p:txBody>
      </p:sp>
    </p:spTree>
    <p:extLst>
      <p:ext uri="{BB962C8B-B14F-4D97-AF65-F5344CB8AC3E}">
        <p14:creationId xmlns:p14="http://schemas.microsoft.com/office/powerpoint/2010/main" val="402928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7938" y="0"/>
            <a:ext cx="5051425" cy="417513"/>
          </a:xfrm>
        </p:spPr>
        <p:txBody>
          <a:bodyPr/>
          <a:lstStyle/>
          <a:p>
            <a:pPr eaLnBrk="1" hangingPunct="1"/>
            <a:r>
              <a:rPr lang="en-GB" altLang="en-US" sz="2000" smtClean="0"/>
              <a:t>All Weekday tweets – density by 1km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1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1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Social Media – Geo-located tweets by land use, Weekday. 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395536" y="5633314"/>
            <a:ext cx="8208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/>
              <a:t>Geolocated</a:t>
            </a:r>
            <a:r>
              <a:rPr lang="en-GB" sz="1400" b="1" dirty="0"/>
              <a:t> Tweets - Weekday, London (Red: Offices, Yellow: Retail, Green: Leisure, Cyan: Rail)</a:t>
            </a:r>
            <a:endParaRPr lang="en-GB" sz="1400" dirty="0"/>
          </a:p>
        </p:txBody>
      </p:sp>
      <p:pic>
        <p:nvPicPr>
          <p:cNvPr id="3" name="videoplay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081" y="734851"/>
            <a:ext cx="8155367" cy="463836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50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0"/>
    </mc:Choice>
    <mc:Fallback xmlns="">
      <p:transition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74687"/>
          </a:xfrm>
        </p:spPr>
        <p:txBody>
          <a:bodyPr/>
          <a:lstStyle/>
          <a:p>
            <a:r>
              <a:rPr lang="en-GB" dirty="0" smtClean="0"/>
              <a:t>Twitter user trajectories</a:t>
            </a:r>
            <a:endParaRPr lang="en-GB" dirty="0"/>
          </a:p>
        </p:txBody>
      </p:sp>
      <p:pic>
        <p:nvPicPr>
          <p:cNvPr id="4" name="trac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836712"/>
            <a:ext cx="7308304" cy="4359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116" y="5373216"/>
            <a:ext cx="7841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Tweets by users who tweet &gt; 3 times per day more than 1km apart, within proximity to London Bridge, between 6am and 10am on a weekday. Colour denotes unique user.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6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SIC Presentation Template - 2012010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CSIC Presentation Template - 20120109</Template>
  <TotalTime>8850</TotalTime>
  <Words>427</Words>
  <Application>Microsoft Office PowerPoint</Application>
  <PresentationFormat>On-screen Show (4:3)</PresentationFormat>
  <Paragraphs>71</Paragraphs>
  <Slides>13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CSIC Presentation Template - 20120109</vt:lpstr>
      <vt:lpstr>PowerPoint Presentation</vt:lpstr>
      <vt:lpstr>Crowd sourcing – Social media, GPS &amp; Smart phones.  </vt:lpstr>
      <vt:lpstr>Why crowd sourcing?</vt:lpstr>
      <vt:lpstr>GPS tracking. What can this tell us? </vt:lpstr>
      <vt:lpstr>GPS tracking – deriving network speed </vt:lpstr>
      <vt:lpstr>All Weekday tweets in Greater London</vt:lpstr>
      <vt:lpstr>All Weekday tweets – density by 1km grid</vt:lpstr>
      <vt:lpstr>Social Media – Geo-located tweets by land use, Weekday.  </vt:lpstr>
      <vt:lpstr>Twitter user trajectories</vt:lpstr>
      <vt:lpstr>Associating twitter use with population profiles</vt:lpstr>
      <vt:lpstr>Addressing the bias: Peaks in social media activity associated with rail correlate with peaks in travel demand </vt:lpstr>
      <vt:lpstr>To conclude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Denman</dc:creator>
  <cp:lastModifiedBy>Paul Fidler</cp:lastModifiedBy>
  <cp:revision>124</cp:revision>
  <dcterms:created xsi:type="dcterms:W3CDTF">2013-08-16T15:38:17Z</dcterms:created>
  <dcterms:modified xsi:type="dcterms:W3CDTF">2014-11-03T22:22:52Z</dcterms:modified>
</cp:coreProperties>
</file>