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5"/>
  </p:notesMasterIdLst>
  <p:sldIdLst>
    <p:sldId id="265" r:id="rId2"/>
    <p:sldId id="266" r:id="rId3"/>
    <p:sldId id="268" r:id="rId4"/>
    <p:sldId id="263" r:id="rId5"/>
    <p:sldId id="269" r:id="rId6"/>
    <p:sldId id="271" r:id="rId7"/>
    <p:sldId id="272" r:id="rId8"/>
    <p:sldId id="275" r:id="rId9"/>
    <p:sldId id="276" r:id="rId10"/>
    <p:sldId id="278" r:id="rId11"/>
    <p:sldId id="281" r:id="rId12"/>
    <p:sldId id="273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 autoAdjust="0"/>
    <p:restoredTop sz="91767" autoAdjust="0"/>
  </p:normalViewPr>
  <p:slideViewPr>
    <p:cSldViewPr>
      <p:cViewPr>
        <p:scale>
          <a:sx n="74" d="100"/>
          <a:sy n="74" d="100"/>
        </p:scale>
        <p:origin x="-588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C9F28-92E1-40A0-992F-586894356ABB}" type="datetimeFigureOut">
              <a:rPr lang="en-GB" smtClean="0"/>
              <a:pPr/>
              <a:t>22/10/2014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AA640-53B7-47D0-B6A7-EE6EBD9D4F6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2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CSIC Template 2013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AA640-53B7-47D0-B6A7-EE6EBD9D4F6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4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5BC53AB-3F1B-4748-AF17-DCB340AD9221}" type="slidenum">
              <a:rPr lang="en-GB" sz="120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</a:t>
            </a:fld>
            <a:endParaRPr lang="en-GB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143000" y="4343400"/>
            <a:ext cx="4556125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Wireless sensors are an</a:t>
            </a:r>
            <a:r>
              <a:rPr lang="en-US" baseline="0" dirty="0" smtClean="0"/>
              <a:t> important component in monitoring our infrastructure, however, battery power is a major problem. Replacement of batteries are costly and sometimes impractical for remote or embedded applications.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E5BD55-2AE2-4260-9BDB-B942B974DB84}" type="slidenum">
              <a:rPr lang="en-GB" sz="120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</a:t>
            </a:fld>
            <a:endParaRPr lang="en-GB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3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143000" y="4343400"/>
            <a:ext cx="4556125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4" name="Picture 3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300" r="23740"/>
          <a:stretch/>
        </p:blipFill>
        <p:spPr bwMode="auto">
          <a:xfrm>
            <a:off x="3072714" y="6278808"/>
            <a:ext cx="1071020" cy="4312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292" y="6275412"/>
            <a:ext cx="2037439" cy="32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16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79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71612"/>
            <a:ext cx="8229600" cy="465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</a:p>
        </p:txBody>
      </p:sp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6291945"/>
            <a:ext cx="160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08" y="6223757"/>
            <a:ext cx="2209648" cy="4279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  <p:sldLayoutId id="2147483671" r:id="rId3"/>
    <p:sldLayoutId id="2147483668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70C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6A9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728192"/>
          </a:xfrm>
        </p:spPr>
        <p:txBody>
          <a:bodyPr/>
          <a:lstStyle/>
          <a:p>
            <a:pPr algn="ctr"/>
            <a:r>
              <a:rPr lang="en-US" altLang="zh-CN" sz="3600" b="1" dirty="0" smtClean="0"/>
              <a:t>Harvesting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Ambient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Vibration</a:t>
            </a:r>
            <a:r>
              <a:rPr lang="en-US" altLang="zh-CN" sz="3600" b="1" dirty="0"/>
              <a:t/>
            </a:r>
            <a:br>
              <a:rPr lang="en-US" altLang="zh-CN" sz="3600" b="1" dirty="0"/>
            </a:br>
            <a:r>
              <a:rPr lang="en-GB" i="1" dirty="0" smtClean="0"/>
              <a:t> The Smart</a:t>
            </a:r>
            <a:r>
              <a:rPr lang="en-GB" i="1" dirty="0" smtClean="0">
                <a:solidFill>
                  <a:srgbClr val="FF0000"/>
                </a:solidFill>
                <a:latin typeface="Comic Sans MS" pitchFamily="66" charset="0"/>
              </a:rPr>
              <a:t>er</a:t>
            </a:r>
            <a:r>
              <a:rPr lang="en-GB" i="1" dirty="0" smtClean="0"/>
              <a:t> Infrastructure</a:t>
            </a:r>
            <a:r>
              <a:rPr lang="en-GB" sz="2400" i="1" dirty="0" smtClean="0"/>
              <a:t/>
            </a:r>
            <a:br>
              <a:rPr lang="en-GB" sz="2400" i="1" dirty="0" smtClean="0"/>
            </a:br>
            <a:r>
              <a:rPr lang="en-GB" sz="2400" dirty="0" smtClean="0"/>
              <a:t>Yu Jia</a:t>
            </a:r>
            <a:r>
              <a:rPr lang="en-GB" i="1" dirty="0" smtClean="0"/>
              <a:t/>
            </a:r>
            <a:br>
              <a:rPr lang="en-GB" i="1" dirty="0" smtClean="0"/>
            </a:br>
            <a:endParaRPr lang="en-GB" i="1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692696"/>
            <a:ext cx="2016224" cy="1510222"/>
          </a:xfrm>
          <a:prstGeom prst="rect">
            <a:avLst/>
          </a:prstGeom>
        </p:spPr>
      </p:pic>
      <p:pic>
        <p:nvPicPr>
          <p:cNvPr id="7" name="Picture 6" descr="Screen Shot 2014-08-28 at 16.40.5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692696"/>
            <a:ext cx="1918183" cy="1512168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35696" y="1772815"/>
            <a:ext cx="144016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dirty="0" smtClean="0"/>
              <a:t>Zeus</a:t>
            </a: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20072" y="1700808"/>
            <a:ext cx="144016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dirty="0" smtClean="0"/>
              <a:t>Thor</a:t>
            </a:r>
            <a:endParaRPr lang="en-US" dirty="0"/>
          </a:p>
        </p:txBody>
      </p:sp>
      <p:pic>
        <p:nvPicPr>
          <p:cNvPr id="12" name="Picture 11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4365104"/>
            <a:ext cx="1800200" cy="145456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1115616" y="4653136"/>
            <a:ext cx="446449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6A90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“May</a:t>
            </a:r>
            <a:r>
              <a:rPr lang="zh-CN" altLang="en-US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 </a:t>
            </a:r>
            <a:r>
              <a:rPr lang="en-US" altLang="zh-CN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the</a:t>
            </a:r>
            <a:r>
              <a:rPr lang="zh-CN" altLang="en-US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 </a:t>
            </a:r>
            <a:r>
              <a:rPr lang="en-US" altLang="zh-CN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Power</a:t>
            </a:r>
            <a:r>
              <a:rPr lang="zh-CN" altLang="en-US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 </a:t>
            </a:r>
            <a:r>
              <a:rPr lang="en-US" altLang="zh-CN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be</a:t>
            </a:r>
            <a:r>
              <a:rPr lang="zh-CN" altLang="en-US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 </a:t>
            </a:r>
            <a:r>
              <a:rPr lang="en-US" altLang="zh-CN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with</a:t>
            </a:r>
            <a:r>
              <a:rPr lang="zh-CN" altLang="en-US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 </a:t>
            </a:r>
            <a:r>
              <a:rPr lang="en-US" altLang="zh-CN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your</a:t>
            </a:r>
            <a:r>
              <a:rPr lang="zh-CN" altLang="en-US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 </a:t>
            </a:r>
            <a:r>
              <a:rPr lang="en-US" altLang="zh-CN" sz="2800" b="1" i="1" dirty="0" smtClean="0">
                <a:solidFill>
                  <a:srgbClr val="800000"/>
                </a:solidFill>
                <a:latin typeface="Lucida Sans"/>
                <a:cs typeface="Lucida Sans"/>
              </a:rPr>
              <a:t>WSN”</a:t>
            </a:r>
            <a:endParaRPr lang="en-GB" sz="2400" i="1" dirty="0">
              <a:solidFill>
                <a:srgbClr val="800000"/>
              </a:solidFill>
              <a:latin typeface="Lucida Sans"/>
              <a:cs typeface="Lucida Sans"/>
            </a:endParaRPr>
          </a:p>
        </p:txBody>
      </p:sp>
      <p:pic>
        <p:nvPicPr>
          <p:cNvPr id="3" name="vlc-record-2014-09-10-10h52m25s-MONO-005.wav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3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Prototypes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macro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MEMS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71711"/>
            <a:ext cx="49911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192" y="1261442"/>
            <a:ext cx="33718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91096" y="4997227"/>
            <a:ext cx="4664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dirty="0"/>
              <a:t>~ size of </a:t>
            </a:r>
          </a:p>
          <a:p>
            <a:pPr algn="ctr"/>
            <a:r>
              <a:rPr lang="en-US" dirty="0"/>
              <a:t>laptop power adapter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33884" y="1534468"/>
            <a:ext cx="160424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dirty="0" smtClean="0"/>
              <a:t>Macro</a:t>
            </a:r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42459" y="2940496"/>
            <a:ext cx="2036291" cy="54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dirty="0" smtClean="0"/>
              <a:t>MEMS chip</a:t>
            </a:r>
            <a:endParaRPr lang="en-US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633987" y="4488235"/>
            <a:ext cx="2875283" cy="1331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Electromagnetic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Piezoelectric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Electrostatic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order of magnitude better in power</a:t>
            </a:r>
            <a:endParaRPr lang="en-US" dirty="0"/>
          </a:p>
        </p:txBody>
      </p:sp>
      <p:pic>
        <p:nvPicPr>
          <p:cNvPr id="9" name="Picture 8" descr="PowerRoom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844824"/>
            <a:ext cx="8244000" cy="406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5220072" y="2348880"/>
            <a:ext cx="1224136" cy="1152128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63888" y="3501008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1st order parametric resonance 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91880" y="4725144"/>
            <a:ext cx="720080" cy="216024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9632" y="4221088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Direct resonance at room pressure</a:t>
            </a:r>
            <a:endParaRPr lang="en-US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631" y="1078276"/>
            <a:ext cx="3371850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1960" y="4653136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20.8 </a:t>
            </a:r>
            <a:r>
              <a:rPr lang="en-US" dirty="0" err="1" smtClean="0"/>
              <a:t>nW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32240" y="2204864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166 </a:t>
            </a:r>
            <a:r>
              <a:rPr lang="en-US" dirty="0" err="1" smtClean="0"/>
              <a:t>nW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nut</a:t>
            </a:r>
            <a:r>
              <a:rPr lang="zh-CN" altLang="en-US" dirty="0" smtClean="0"/>
              <a:t> </a:t>
            </a:r>
            <a:r>
              <a:rPr lang="en-US" altLang="zh-CN" dirty="0" smtClean="0"/>
              <a:t>shell…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71600" y="1484784"/>
            <a:ext cx="1800200" cy="2952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Ambient energy (e.g. vibration)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563888" y="1092176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Conventional</a:t>
            </a:r>
            <a:r>
              <a:rPr lang="zh-CN" altLang="en-US" sz="2000" dirty="0" smtClean="0"/>
              <a:t> </a:t>
            </a:r>
            <a:r>
              <a:rPr lang="en-GB" altLang="zh-CN" sz="2000" dirty="0" smtClean="0"/>
              <a:t>harvester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6156176" y="1484784"/>
            <a:ext cx="1800200" cy="2952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Electrical power</a:t>
            </a:r>
            <a:endParaRPr lang="en-GB" sz="2000" dirty="0"/>
          </a:p>
        </p:txBody>
      </p:sp>
      <p:sp>
        <p:nvSpPr>
          <p:cNvPr id="7" name="Right Arrow 6"/>
          <p:cNvSpPr/>
          <p:nvPr/>
        </p:nvSpPr>
        <p:spPr>
          <a:xfrm>
            <a:off x="2771800" y="1666522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5364088" y="1666522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63888" y="3284984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Our</a:t>
            </a:r>
            <a:r>
              <a:rPr lang="zh-CN" altLang="en-US" sz="2400" b="1" dirty="0" smtClean="0"/>
              <a:t> </a:t>
            </a:r>
            <a:r>
              <a:rPr lang="en-GB" sz="2400" b="1" dirty="0" smtClean="0"/>
              <a:t>invention</a:t>
            </a:r>
            <a:endParaRPr lang="en-GB" sz="2400" b="1" dirty="0"/>
          </a:p>
        </p:txBody>
      </p:sp>
      <p:sp>
        <p:nvSpPr>
          <p:cNvPr id="10" name="Right Arrow 9"/>
          <p:cNvSpPr/>
          <p:nvPr/>
        </p:nvSpPr>
        <p:spPr>
          <a:xfrm>
            <a:off x="2771800" y="3859330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5364088" y="3859330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http://idowns.net/uploads/090220/1_113417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2733" y="4525144"/>
            <a:ext cx="1287083" cy="9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85355" y="4525144"/>
            <a:ext cx="841200" cy="114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http://jenniferstinnett.com/wp-content/uploads/2010/11/light-bul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768" y="404664"/>
            <a:ext cx="727929" cy="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515719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Giving your WSN, </a:t>
            </a:r>
            <a:br>
              <a:rPr lang="en-US" sz="2400" dirty="0" smtClean="0"/>
            </a:br>
            <a:r>
              <a:rPr lang="en-US" sz="2400" dirty="0" smtClean="0"/>
              <a:t>more power.</a:t>
            </a:r>
            <a:endParaRPr lang="en-US" sz="2400" dirty="0"/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5085184"/>
            <a:ext cx="2108067" cy="9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21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4936" y="0"/>
            <a:ext cx="40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www.centreforsmartinfrastructure.com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92696"/>
            <a:ext cx="4112146" cy="1001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GB" i="1" dirty="0" smtClean="0">
                <a:solidFill>
                  <a:schemeClr val="bg1"/>
                </a:solidFill>
              </a:rPr>
              <a:t>MEMS and Energy harvesting: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bg1"/>
                </a:solidFill>
              </a:rPr>
              <a:t>Dr Yu Jia 	  yj252@cam.ac.uk</a:t>
            </a:r>
          </a:p>
          <a:p>
            <a:pPr>
              <a:lnSpc>
                <a:spcPct val="110000"/>
              </a:lnSpc>
            </a:pPr>
            <a:r>
              <a:rPr lang="en-GB" dirty="0" smtClean="0">
                <a:solidFill>
                  <a:schemeClr val="bg1"/>
                </a:solidFill>
              </a:rPr>
              <a:t>Dr </a:t>
            </a:r>
            <a:r>
              <a:rPr lang="en-GB" dirty="0" err="1" smtClean="0">
                <a:solidFill>
                  <a:schemeClr val="bg1"/>
                </a:solidFill>
              </a:rPr>
              <a:t>Ashwin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Seshia</a:t>
            </a:r>
            <a:r>
              <a:rPr lang="en-GB" dirty="0" smtClean="0">
                <a:solidFill>
                  <a:schemeClr val="bg1"/>
                </a:solidFill>
              </a:rPr>
              <a:t>   aas41@cam.ac.uk 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2166938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196" name="AutoShape 3"/>
          <p:cNvCxnSpPr>
            <a:cxnSpLocks noChangeShapeType="1"/>
          </p:cNvCxnSpPr>
          <p:nvPr/>
        </p:nvCxnSpPr>
        <p:spPr bwMode="auto">
          <a:xfrm flipV="1">
            <a:off x="3816201" y="2021855"/>
            <a:ext cx="215900" cy="327025"/>
          </a:xfrm>
          <a:prstGeom prst="straightConnector1">
            <a:avLst/>
          </a:prstGeom>
          <a:noFill/>
          <a:ln w="25560">
            <a:solidFill>
              <a:srgbClr val="660066"/>
            </a:solidFill>
            <a:miter lim="800000"/>
            <a:headEnd/>
            <a:tailEnd type="triangle" w="med" len="med"/>
          </a:ln>
          <a:effectLst>
            <a:outerShdw dist="74769" dir="938535" algn="ctr" rotWithShape="0">
              <a:srgbClr val="80808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2555776" y="2348880"/>
            <a:ext cx="20161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 dirty="0">
                <a:solidFill>
                  <a:srgbClr val="003E72"/>
                </a:solidFill>
              </a:rPr>
              <a:t>Battery power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31800" y="398463"/>
            <a:ext cx="83756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 typeface="Times New Roman" pitchFamily="18" charset="0"/>
              <a:buNone/>
              <a:defRPr/>
            </a:pPr>
            <a:r>
              <a:rPr lang="en-GB" sz="2800" dirty="0" smtClean="0"/>
              <a:t>Wireless sensors – “tethered” power source</a:t>
            </a:r>
            <a:endParaRPr lang="en-GB" sz="2800" b="1" dirty="0">
              <a:solidFill>
                <a:srgbClr val="FFFFFF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619672" y="2996952"/>
            <a:ext cx="597666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Periodic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replacement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is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a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problem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Picture 2" descr="battery-bann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3861048"/>
            <a:ext cx="5084235" cy="22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1340197"/>
            <a:ext cx="21590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1340197"/>
            <a:ext cx="216058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268760"/>
            <a:ext cx="3328987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1042988" y="3643660"/>
            <a:ext cx="2520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 dirty="0">
                <a:solidFill>
                  <a:srgbClr val="003E72"/>
                </a:solidFill>
              </a:rPr>
              <a:t>Mechanical vibration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4932363" y="2924522"/>
            <a:ext cx="25193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>
                <a:solidFill>
                  <a:srgbClr val="003E72"/>
                </a:solidFill>
              </a:rPr>
              <a:t>Human motion</a:t>
            </a:r>
          </a:p>
        </p:txBody>
      </p:sp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219922"/>
            <a:ext cx="1973262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6621463" y="4148485"/>
            <a:ext cx="25193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>
                <a:solidFill>
                  <a:srgbClr val="003E72"/>
                </a:solidFill>
              </a:rPr>
              <a:t>Acoustic</a:t>
            </a:r>
          </a:p>
        </p:txBody>
      </p:sp>
      <p:pic>
        <p:nvPicPr>
          <p:cNvPr id="9226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0600" y="3284885"/>
            <a:ext cx="1166813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2900" y="4651722"/>
            <a:ext cx="2036763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8" name="Text Box 11"/>
          <p:cNvSpPr txBox="1">
            <a:spLocks noChangeArrowheads="1"/>
          </p:cNvSpPr>
          <p:nvPr/>
        </p:nvSpPr>
        <p:spPr bwMode="auto">
          <a:xfrm>
            <a:off x="6548438" y="5732810"/>
            <a:ext cx="2520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>
                <a:solidFill>
                  <a:srgbClr val="003E72"/>
                </a:solidFill>
              </a:rPr>
              <a:t>Airflow</a:t>
            </a:r>
          </a:p>
        </p:txBody>
      </p:sp>
      <p:sp>
        <p:nvSpPr>
          <p:cNvPr id="9229" name="Text Box 12"/>
          <p:cNvSpPr txBox="1">
            <a:spLocks noChangeArrowheads="1"/>
          </p:cNvSpPr>
          <p:nvPr/>
        </p:nvSpPr>
        <p:spPr bwMode="auto">
          <a:xfrm>
            <a:off x="179388" y="5659785"/>
            <a:ext cx="2520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>
                <a:solidFill>
                  <a:srgbClr val="003E72"/>
                </a:solidFill>
              </a:rPr>
              <a:t>Thermal</a:t>
            </a:r>
          </a:p>
        </p:txBody>
      </p:sp>
      <p:pic>
        <p:nvPicPr>
          <p:cNvPr id="9230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4292947"/>
            <a:ext cx="16256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1" name="Text Box 14"/>
          <p:cNvSpPr txBox="1">
            <a:spLocks noChangeArrowheads="1"/>
          </p:cNvSpPr>
          <p:nvPr/>
        </p:nvSpPr>
        <p:spPr bwMode="auto">
          <a:xfrm>
            <a:off x="2124075" y="5659785"/>
            <a:ext cx="25193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>
                <a:solidFill>
                  <a:srgbClr val="003E72"/>
                </a:solidFill>
              </a:rPr>
              <a:t>Light</a:t>
            </a:r>
          </a:p>
        </p:txBody>
      </p:sp>
      <p:pic>
        <p:nvPicPr>
          <p:cNvPr id="9232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64366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3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869210"/>
            <a:ext cx="820738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4" name="Text Box 17"/>
          <p:cNvSpPr txBox="1">
            <a:spLocks noChangeArrowheads="1"/>
          </p:cNvSpPr>
          <p:nvPr/>
        </p:nvSpPr>
        <p:spPr bwMode="auto">
          <a:xfrm>
            <a:off x="4284663" y="5372447"/>
            <a:ext cx="2159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1800" dirty="0">
                <a:solidFill>
                  <a:srgbClr val="003E72"/>
                </a:solidFill>
              </a:rPr>
              <a:t>Radio frequency (e.g. 3G, </a:t>
            </a:r>
            <a:r>
              <a:rPr lang="en-US" sz="1800" dirty="0" err="1">
                <a:solidFill>
                  <a:srgbClr val="003E72"/>
                </a:solidFill>
              </a:rPr>
              <a:t>WiFi</a:t>
            </a:r>
            <a:r>
              <a:rPr lang="en-US" sz="1800" dirty="0">
                <a:solidFill>
                  <a:srgbClr val="003E72"/>
                </a:solidFill>
              </a:rPr>
              <a:t>)</a:t>
            </a: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431800" y="398463"/>
            <a:ext cx="83756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Tx/>
              <a:buFont typeface="Times New Roman" pitchFamily="18" charset="0"/>
              <a:buNone/>
              <a:defRPr/>
            </a:pPr>
            <a:r>
              <a:rPr lang="en-GB" sz="2800" dirty="0" smtClean="0"/>
              <a:t>We are surrounded by an ocean of ambient energy</a:t>
            </a:r>
            <a:endParaRPr lang="en-GB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5" grpId="0"/>
      <p:bldP spid="9228" grpId="0"/>
      <p:bldP spid="9229" grpId="0"/>
      <p:bldP spid="9231" grpId="0"/>
      <p:bldP spid="92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Harvesting ambient energy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71600" y="3036392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Ambient energy (e.g. vibration)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63888" y="3068960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Energy harvester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156176" y="3036392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Electrical power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2771800" y="3643306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5364088" y="3643306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idowns.net/uploads/090220/1_113417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835" y="1524224"/>
            <a:ext cx="1287083" cy="9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56176" y="1191376"/>
            <a:ext cx="841200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D11_y_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0768"/>
            <a:ext cx="3240360" cy="1557056"/>
          </a:xfrm>
          <a:prstGeom prst="rect">
            <a:avLst/>
          </a:prstGeom>
        </p:spPr>
      </p:pic>
      <p:pic>
        <p:nvPicPr>
          <p:cNvPr id="13" name="Picture 12" descr="ill_pmg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4653136"/>
            <a:ext cx="1959024" cy="10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Harvesting ambient energy… but…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971600" y="3036392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Ambient energy (e.g. vibration)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63888" y="3068960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Energy harvester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156176" y="3036392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Electrical power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2771800" y="3643306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5364088" y="3643306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http://idowns.net/uploads/090220/1_113417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835" y="1524224"/>
            <a:ext cx="1287083" cy="9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29958" y="1217452"/>
            <a:ext cx="841200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635896" y="4725144"/>
            <a:ext cx="159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Not efficient enough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156176" y="472514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Too high power requirement</a:t>
            </a:r>
            <a:endParaRPr lang="en-GB" dirty="0"/>
          </a:p>
        </p:txBody>
      </p:sp>
      <p:pic>
        <p:nvPicPr>
          <p:cNvPr id="16" name="Picture 15" descr="D11_y_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340768"/>
            <a:ext cx="3240360" cy="15570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9632" y="4797152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Variable</a:t>
            </a:r>
          </a:p>
        </p:txBody>
      </p:sp>
    </p:spTree>
    <p:extLst>
      <p:ext uri="{BB962C8B-B14F-4D97-AF65-F5344CB8AC3E}">
        <p14:creationId xmlns:p14="http://schemas.microsoft.com/office/powerpoint/2010/main" val="40825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95736" y="3413572"/>
            <a:ext cx="4320480" cy="23916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Existing vibration energy harvesting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71600" y="1491656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Ambient energy (e.g. vibration)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563888" y="1524224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Energy harvester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156176" y="1491656"/>
            <a:ext cx="1800200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Electrical power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>
            <a:off x="2771800" y="2098570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5364088" y="2098570"/>
            <a:ext cx="792088" cy="36347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http://ctms.engin.umich.edu/CTMS/Content/Introduction/System/Modeling/figures/mass_spring_damp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529124"/>
            <a:ext cx="321786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>
            <a:off x="2195736" y="3036392"/>
            <a:ext cx="1368152" cy="37718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64088" y="3036392"/>
            <a:ext cx="1152128" cy="37718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8209" y="4204584"/>
            <a:ext cx="126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Directly </a:t>
            </a:r>
          </a:p>
          <a:p>
            <a:pPr algn="ctr"/>
            <a:r>
              <a:rPr lang="en-GB" dirty="0" smtClean="0"/>
              <a:t>excited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307364" y="5435932"/>
            <a:ext cx="268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Mass-spring-damper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300192" y="4343083"/>
            <a:ext cx="195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Resonance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33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Resonance</a:t>
            </a:r>
            <a:r>
              <a:rPr lang="zh-CN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conventional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approach</a:t>
            </a:r>
            <a:endParaRPr lang="en-GB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7544" y="4869160"/>
            <a:ext cx="837565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5113" indent="-265113"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722313" algn="l"/>
                <a:tab pos="1179513" algn="l"/>
                <a:tab pos="1636713" algn="l"/>
                <a:tab pos="2093913" algn="l"/>
                <a:tab pos="2551113" algn="l"/>
                <a:tab pos="3008313" algn="l"/>
                <a:tab pos="3465513" algn="l"/>
                <a:tab pos="3922713" algn="l"/>
                <a:tab pos="4379913" algn="l"/>
                <a:tab pos="4837113" algn="l"/>
                <a:tab pos="5294313" algn="l"/>
                <a:tab pos="5751513" algn="l"/>
                <a:tab pos="6208713" algn="l"/>
                <a:tab pos="6665913" algn="l"/>
                <a:tab pos="7123113" algn="l"/>
                <a:tab pos="7580313" algn="l"/>
                <a:tab pos="8037513" algn="l"/>
                <a:tab pos="8494713" algn="l"/>
                <a:tab pos="8951913" algn="l"/>
                <a:tab pos="9409113" algn="l"/>
              </a:tabLst>
              <a:defRPr sz="2400">
                <a:solidFill>
                  <a:srgbClr val="003E7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algn="ctr">
              <a:spcAft>
                <a:spcPts val="600"/>
              </a:spcAft>
              <a:buClr>
                <a:srgbClr val="003E7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Peak power – barely enough</a:t>
            </a:r>
          </a:p>
          <a:p>
            <a:pPr marL="342900" indent="-342900" algn="ctr">
              <a:spcAft>
                <a:spcPts val="1875"/>
              </a:spcAft>
              <a:buClr>
                <a:srgbClr val="003E7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Frequency bandwidth – narrow</a:t>
            </a:r>
          </a:p>
        </p:txBody>
      </p:sp>
      <p:pic>
        <p:nvPicPr>
          <p:cNvPr id="7" name="Picture 6" descr="PowerRoom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980728"/>
            <a:ext cx="7483349" cy="3672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220486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Direct resonance at room pressure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99992" y="2996952"/>
            <a:ext cx="360040" cy="720080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S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762" y="1340768"/>
            <a:ext cx="1612757" cy="15651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6594" y="2204864"/>
            <a:ext cx="10081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Direct forcing</a:t>
            </a:r>
            <a:endParaRPr lang="en-US" dirty="0"/>
          </a:p>
        </p:txBody>
      </p:sp>
      <p:sp>
        <p:nvSpPr>
          <p:cNvPr id="6" name="Up-Down Arrow 5"/>
          <p:cNvSpPr/>
          <p:nvPr/>
        </p:nvSpPr>
        <p:spPr>
          <a:xfrm rot="5400000">
            <a:off x="5290950" y="2384884"/>
            <a:ext cx="432048" cy="648072"/>
          </a:xfrm>
          <a:prstGeom prst="up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-Down Arrow 6"/>
          <p:cNvSpPr/>
          <p:nvPr/>
        </p:nvSpPr>
        <p:spPr>
          <a:xfrm rot="10800000">
            <a:off x="3166714" y="2204864"/>
            <a:ext cx="432048" cy="648072"/>
          </a:xfrm>
          <a:prstGeom prst="up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429000"/>
            <a:ext cx="2688299" cy="2016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3018" y="24928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Parametric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80502" y="307506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Parametric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4364" y="3789040"/>
            <a:ext cx="100811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forcing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74687"/>
          </a:xfrm>
        </p:spPr>
        <p:txBody>
          <a:bodyPr/>
          <a:lstStyle/>
          <a:p>
            <a:r>
              <a:rPr lang="en-GB" dirty="0"/>
              <a:t>Parametric </a:t>
            </a:r>
            <a:r>
              <a:rPr lang="en-GB" dirty="0" smtClean="0"/>
              <a:t>resonance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approach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551723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 fundamentally different approach in the physics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23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38137"/>
          </a:xfrm>
        </p:spPr>
        <p:txBody>
          <a:bodyPr/>
          <a:lstStyle/>
          <a:p>
            <a:pPr algn="ctr"/>
            <a:r>
              <a:rPr lang="en-US" dirty="0" smtClean="0"/>
              <a:t>A</a:t>
            </a:r>
            <a:r>
              <a:rPr lang="en-US" altLang="zh-CN" dirty="0" smtClean="0"/>
              <a:t>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accumulate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significantly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mechanical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energy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267744" y="1916832"/>
            <a:ext cx="4658842" cy="3695701"/>
            <a:chOff x="2302617" y="1522512"/>
            <a:chExt cx="4658842" cy="3695701"/>
          </a:xfrm>
        </p:grpSpPr>
        <p:pic>
          <p:nvPicPr>
            <p:cNvPr id="6146" name="Picture 2" descr="http://2.bp.blogspot.com/_w5dDCapYRv4/S6ljAelZ6AI/AAAAAAAAAMI/vmfKKUfRQJk/s400/Price+yo-y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762" y="1522512"/>
              <a:ext cx="2714625" cy="369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Up-Down Arrow 4"/>
            <p:cNvSpPr/>
            <p:nvPr/>
          </p:nvSpPr>
          <p:spPr>
            <a:xfrm rot="5400000">
              <a:off x="5029210" y="3046326"/>
              <a:ext cx="432048" cy="648072"/>
            </a:xfrm>
            <a:prstGeom prst="up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02617" y="2341533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Parametric</a:t>
              </a:r>
              <a:endParaRPr lang="en-US" dirty="0"/>
            </a:p>
          </p:txBody>
        </p:sp>
        <p:sp>
          <p:nvSpPr>
            <p:cNvPr id="7" name="Up-Down Arrow 6"/>
            <p:cNvSpPr/>
            <p:nvPr/>
          </p:nvSpPr>
          <p:spPr>
            <a:xfrm rot="10800000">
              <a:off x="3598762" y="2219164"/>
              <a:ext cx="432048" cy="648072"/>
            </a:xfrm>
            <a:prstGeom prst="up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65315" y="3222819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Direct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65315" y="355988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 </a:t>
              </a:r>
              <a:r>
                <a:rPr lang="en-US" dirty="0" err="1" smtClean="0"/>
                <a:t>fn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19733" y="271086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at 2fn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95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C Presentation Template - 20120109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CSIC Presentation Template - 20120109</Template>
  <TotalTime>397</TotalTime>
  <Words>271</Words>
  <Application>Microsoft Office PowerPoint</Application>
  <PresentationFormat>On-screen Show (4:3)</PresentationFormat>
  <Paragraphs>77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CSIC Presentation Template - 20120109</vt:lpstr>
      <vt:lpstr>Harvesting Ambient Vibration  The Smarter Infrastructure Yu Jia </vt:lpstr>
      <vt:lpstr>PowerPoint Presentation</vt:lpstr>
      <vt:lpstr>PowerPoint Presentation</vt:lpstr>
      <vt:lpstr>Harvesting ambient energy</vt:lpstr>
      <vt:lpstr>Harvesting ambient energy… but…</vt:lpstr>
      <vt:lpstr>Existing vibration energy harvesting</vt:lpstr>
      <vt:lpstr>Resonance: the conventional approach</vt:lpstr>
      <vt:lpstr>Parametric resonance: our approach</vt:lpstr>
      <vt:lpstr>Able to accumulate significantly more mechanical energy</vt:lpstr>
      <vt:lpstr>Prototypes: macro and MEMS</vt:lpstr>
      <vt:lpstr>An order of magnitude better in power</vt:lpstr>
      <vt:lpstr>In a nut shell…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Larissa Moore</dc:creator>
  <cp:lastModifiedBy>Paul Fidler</cp:lastModifiedBy>
  <cp:revision>41</cp:revision>
  <dcterms:created xsi:type="dcterms:W3CDTF">2013-08-16T15:38:17Z</dcterms:created>
  <dcterms:modified xsi:type="dcterms:W3CDTF">2014-10-22T21:24:48Z</dcterms:modified>
</cp:coreProperties>
</file>